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75" r:id="rId2"/>
    <p:sldId id="294" r:id="rId3"/>
    <p:sldId id="273" r:id="rId4"/>
    <p:sldId id="277" r:id="rId5"/>
    <p:sldId id="279" r:id="rId6"/>
    <p:sldId id="280" r:id="rId7"/>
    <p:sldId id="293" r:id="rId8"/>
    <p:sldId id="284" r:id="rId9"/>
    <p:sldId id="291" r:id="rId10"/>
    <p:sldId id="278" r:id="rId11"/>
    <p:sldId id="282" r:id="rId12"/>
    <p:sldId id="285" r:id="rId13"/>
    <p:sldId id="281" r:id="rId14"/>
    <p:sldId id="283" r:id="rId15"/>
    <p:sldId id="287" r:id="rId16"/>
    <p:sldId id="286" r:id="rId17"/>
    <p:sldId id="288" r:id="rId18"/>
    <p:sldId id="289" r:id="rId19"/>
    <p:sldId id="290" r:id="rId20"/>
    <p:sldId id="292" r:id="rId21"/>
    <p:sldId id="296" r:id="rId22"/>
    <p:sldId id="295"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55B"/>
    <a:srgbClr val="5656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04"/>
    <p:restoredTop sz="93520"/>
  </p:normalViewPr>
  <p:slideViewPr>
    <p:cSldViewPr snapToGrid="0" snapToObjects="1" showGuides="1">
      <p:cViewPr varScale="1">
        <p:scale>
          <a:sx n="100" d="100"/>
          <a:sy n="100" d="100"/>
        </p:scale>
        <p:origin x="176" y="5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4B44-B42F-4149-9A5C-8FD04D85F279}" type="datetimeFigureOut">
              <a:rPr lang="en-US" smtClean="0"/>
              <a:t>1/16/23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882642-0CCC-8842-8161-7270C4C4AA1D}" type="slidenum">
              <a:rPr lang="en-US" smtClean="0"/>
              <a:t>‹#›</a:t>
            </a:fld>
            <a:endParaRPr lang="en-US"/>
          </a:p>
        </p:txBody>
      </p:sp>
    </p:spTree>
    <p:extLst>
      <p:ext uri="{BB962C8B-B14F-4D97-AF65-F5344CB8AC3E}">
        <p14:creationId xmlns:p14="http://schemas.microsoft.com/office/powerpoint/2010/main" val="3715564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882642-0CCC-8842-8161-7270C4C4AA1D}" type="slidenum">
              <a:rPr lang="en-US" smtClean="0"/>
              <a:t>1</a:t>
            </a:fld>
            <a:endParaRPr lang="en-US"/>
          </a:p>
        </p:txBody>
      </p:sp>
    </p:spTree>
    <p:extLst>
      <p:ext uri="{BB962C8B-B14F-4D97-AF65-F5344CB8AC3E}">
        <p14:creationId xmlns:p14="http://schemas.microsoft.com/office/powerpoint/2010/main" val="1212680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882642-0CCC-8842-8161-7270C4C4AA1D}" type="slidenum">
              <a:rPr lang="en-US" smtClean="0"/>
              <a:t>5</a:t>
            </a:fld>
            <a:endParaRPr lang="en-US"/>
          </a:p>
        </p:txBody>
      </p:sp>
    </p:spTree>
    <p:extLst>
      <p:ext uri="{BB962C8B-B14F-4D97-AF65-F5344CB8AC3E}">
        <p14:creationId xmlns:p14="http://schemas.microsoft.com/office/powerpoint/2010/main" val="2161482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882642-0CCC-8842-8161-7270C4C4AA1D}" type="slidenum">
              <a:rPr lang="en-US" smtClean="0"/>
              <a:t>23</a:t>
            </a:fld>
            <a:endParaRPr lang="en-US"/>
          </a:p>
        </p:txBody>
      </p:sp>
    </p:spTree>
    <p:extLst>
      <p:ext uri="{BB962C8B-B14F-4D97-AF65-F5344CB8AC3E}">
        <p14:creationId xmlns:p14="http://schemas.microsoft.com/office/powerpoint/2010/main" val="2252073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47847-AF61-1F45-9206-02DC78EB08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DEE9F8-A791-3843-AFB4-D550391C20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A6502C-D178-074E-9D97-38DBDAB0E6B2}"/>
              </a:ext>
            </a:extLst>
          </p:cNvPr>
          <p:cNvSpPr>
            <a:spLocks noGrp="1"/>
          </p:cNvSpPr>
          <p:nvPr>
            <p:ph type="dt" sz="half" idx="10"/>
          </p:nvPr>
        </p:nvSpPr>
        <p:spPr/>
        <p:txBody>
          <a:bodyPr/>
          <a:lstStyle/>
          <a:p>
            <a:fld id="{01749E88-A8A8-F64C-A1F6-1FFF8554F885}" type="datetimeFigureOut">
              <a:rPr lang="en-US" smtClean="0"/>
              <a:t>1/16/23</a:t>
            </a:fld>
            <a:endParaRPr lang="en-US"/>
          </a:p>
        </p:txBody>
      </p:sp>
      <p:sp>
        <p:nvSpPr>
          <p:cNvPr id="5" name="Footer Placeholder 4">
            <a:extLst>
              <a:ext uri="{FF2B5EF4-FFF2-40B4-BE49-F238E27FC236}">
                <a16:creationId xmlns:a16="http://schemas.microsoft.com/office/drawing/2014/main" id="{BD55395E-2F82-2942-83D3-CEBD61BC5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DC57F-B4DB-D040-954A-3014E33E3ECC}"/>
              </a:ext>
            </a:extLst>
          </p:cNvPr>
          <p:cNvSpPr>
            <a:spLocks noGrp="1"/>
          </p:cNvSpPr>
          <p:nvPr>
            <p:ph type="sldNum" sz="quarter" idx="12"/>
          </p:nvPr>
        </p:nvSpPr>
        <p:spPr/>
        <p:txBody>
          <a:bodyPr/>
          <a:lstStyle/>
          <a:p>
            <a:fld id="{707D38E0-16B1-9E44-843A-EECC93C80FBF}" type="slidenum">
              <a:rPr lang="en-US" smtClean="0"/>
              <a:t>‹#›</a:t>
            </a:fld>
            <a:endParaRPr lang="en-US"/>
          </a:p>
        </p:txBody>
      </p:sp>
    </p:spTree>
    <p:extLst>
      <p:ext uri="{BB962C8B-B14F-4D97-AF65-F5344CB8AC3E}">
        <p14:creationId xmlns:p14="http://schemas.microsoft.com/office/powerpoint/2010/main" val="366833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441D0-CDC5-F44A-A3D3-58757CFF53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544D04-3F5E-AA40-B1E4-35ACD8F17A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0AAE0-4AED-4044-BB8A-485FEC2DDCEA}"/>
              </a:ext>
            </a:extLst>
          </p:cNvPr>
          <p:cNvSpPr>
            <a:spLocks noGrp="1"/>
          </p:cNvSpPr>
          <p:nvPr>
            <p:ph type="dt" sz="half" idx="10"/>
          </p:nvPr>
        </p:nvSpPr>
        <p:spPr/>
        <p:txBody>
          <a:bodyPr/>
          <a:lstStyle/>
          <a:p>
            <a:fld id="{01749E88-A8A8-F64C-A1F6-1FFF8554F885}" type="datetimeFigureOut">
              <a:rPr lang="en-US" smtClean="0"/>
              <a:t>1/16/23</a:t>
            </a:fld>
            <a:endParaRPr lang="en-US"/>
          </a:p>
        </p:txBody>
      </p:sp>
      <p:sp>
        <p:nvSpPr>
          <p:cNvPr id="5" name="Footer Placeholder 4">
            <a:extLst>
              <a:ext uri="{FF2B5EF4-FFF2-40B4-BE49-F238E27FC236}">
                <a16:creationId xmlns:a16="http://schemas.microsoft.com/office/drawing/2014/main" id="{A4489998-64A7-9C43-A7E9-B86227C5B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5581EB-D734-C34F-8C5C-F13DE9C76F16}"/>
              </a:ext>
            </a:extLst>
          </p:cNvPr>
          <p:cNvSpPr>
            <a:spLocks noGrp="1"/>
          </p:cNvSpPr>
          <p:nvPr>
            <p:ph type="sldNum" sz="quarter" idx="12"/>
          </p:nvPr>
        </p:nvSpPr>
        <p:spPr/>
        <p:txBody>
          <a:bodyPr/>
          <a:lstStyle/>
          <a:p>
            <a:fld id="{707D38E0-16B1-9E44-843A-EECC93C80FBF}" type="slidenum">
              <a:rPr lang="en-US" smtClean="0"/>
              <a:t>‹#›</a:t>
            </a:fld>
            <a:endParaRPr lang="en-US"/>
          </a:p>
        </p:txBody>
      </p:sp>
    </p:spTree>
    <p:extLst>
      <p:ext uri="{BB962C8B-B14F-4D97-AF65-F5344CB8AC3E}">
        <p14:creationId xmlns:p14="http://schemas.microsoft.com/office/powerpoint/2010/main" val="3594703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A37A32-F0E7-7946-8A24-F8423DD00A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C57E7C-E40F-304D-AAB8-CE4FFBE964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63BE5-0E3A-7246-AC26-E1D18F200567}"/>
              </a:ext>
            </a:extLst>
          </p:cNvPr>
          <p:cNvSpPr>
            <a:spLocks noGrp="1"/>
          </p:cNvSpPr>
          <p:nvPr>
            <p:ph type="dt" sz="half" idx="10"/>
          </p:nvPr>
        </p:nvSpPr>
        <p:spPr/>
        <p:txBody>
          <a:bodyPr/>
          <a:lstStyle/>
          <a:p>
            <a:fld id="{01749E88-A8A8-F64C-A1F6-1FFF8554F885}" type="datetimeFigureOut">
              <a:rPr lang="en-US" smtClean="0"/>
              <a:t>1/16/23</a:t>
            </a:fld>
            <a:endParaRPr lang="en-US"/>
          </a:p>
        </p:txBody>
      </p:sp>
      <p:sp>
        <p:nvSpPr>
          <p:cNvPr id="5" name="Footer Placeholder 4">
            <a:extLst>
              <a:ext uri="{FF2B5EF4-FFF2-40B4-BE49-F238E27FC236}">
                <a16:creationId xmlns:a16="http://schemas.microsoft.com/office/drawing/2014/main" id="{DB030850-1565-C74A-8724-6D40A82375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2AA02F-8472-2747-919B-E65D3B408D07}"/>
              </a:ext>
            </a:extLst>
          </p:cNvPr>
          <p:cNvSpPr>
            <a:spLocks noGrp="1"/>
          </p:cNvSpPr>
          <p:nvPr>
            <p:ph type="sldNum" sz="quarter" idx="12"/>
          </p:nvPr>
        </p:nvSpPr>
        <p:spPr/>
        <p:txBody>
          <a:bodyPr/>
          <a:lstStyle/>
          <a:p>
            <a:fld id="{707D38E0-16B1-9E44-843A-EECC93C80FBF}" type="slidenum">
              <a:rPr lang="en-US" smtClean="0"/>
              <a:t>‹#›</a:t>
            </a:fld>
            <a:endParaRPr lang="en-US"/>
          </a:p>
        </p:txBody>
      </p:sp>
    </p:spTree>
    <p:extLst>
      <p:ext uri="{BB962C8B-B14F-4D97-AF65-F5344CB8AC3E}">
        <p14:creationId xmlns:p14="http://schemas.microsoft.com/office/powerpoint/2010/main" val="1056023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000AB-1759-D442-9679-014D0BA66F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250E6B-8A71-A948-91E8-1692269FD8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0584B9-5FE1-9240-910C-0A8C6B826343}"/>
              </a:ext>
            </a:extLst>
          </p:cNvPr>
          <p:cNvSpPr>
            <a:spLocks noGrp="1"/>
          </p:cNvSpPr>
          <p:nvPr>
            <p:ph type="dt" sz="half" idx="10"/>
          </p:nvPr>
        </p:nvSpPr>
        <p:spPr/>
        <p:txBody>
          <a:bodyPr/>
          <a:lstStyle/>
          <a:p>
            <a:fld id="{01749E88-A8A8-F64C-A1F6-1FFF8554F885}" type="datetimeFigureOut">
              <a:rPr lang="en-US" smtClean="0"/>
              <a:t>1/16/23</a:t>
            </a:fld>
            <a:endParaRPr lang="en-US"/>
          </a:p>
        </p:txBody>
      </p:sp>
      <p:sp>
        <p:nvSpPr>
          <p:cNvPr id="5" name="Footer Placeholder 4">
            <a:extLst>
              <a:ext uri="{FF2B5EF4-FFF2-40B4-BE49-F238E27FC236}">
                <a16:creationId xmlns:a16="http://schemas.microsoft.com/office/drawing/2014/main" id="{3E7B1633-8520-B147-BF2B-47E45F7E08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6A211-9ECC-8346-9CC9-BB25390A6A91}"/>
              </a:ext>
            </a:extLst>
          </p:cNvPr>
          <p:cNvSpPr>
            <a:spLocks noGrp="1"/>
          </p:cNvSpPr>
          <p:nvPr>
            <p:ph type="sldNum" sz="quarter" idx="12"/>
          </p:nvPr>
        </p:nvSpPr>
        <p:spPr/>
        <p:txBody>
          <a:bodyPr/>
          <a:lstStyle/>
          <a:p>
            <a:fld id="{707D38E0-16B1-9E44-843A-EECC93C80FBF}" type="slidenum">
              <a:rPr lang="en-US" smtClean="0"/>
              <a:t>‹#›</a:t>
            </a:fld>
            <a:endParaRPr lang="en-US"/>
          </a:p>
        </p:txBody>
      </p:sp>
    </p:spTree>
    <p:extLst>
      <p:ext uri="{BB962C8B-B14F-4D97-AF65-F5344CB8AC3E}">
        <p14:creationId xmlns:p14="http://schemas.microsoft.com/office/powerpoint/2010/main" val="3134562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B259A-2F05-F646-B60E-66451F3AA9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EF293D-F990-6948-B655-B605AA507C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88993D-2B84-0D4D-B033-935145506EB3}"/>
              </a:ext>
            </a:extLst>
          </p:cNvPr>
          <p:cNvSpPr>
            <a:spLocks noGrp="1"/>
          </p:cNvSpPr>
          <p:nvPr>
            <p:ph type="dt" sz="half" idx="10"/>
          </p:nvPr>
        </p:nvSpPr>
        <p:spPr/>
        <p:txBody>
          <a:bodyPr/>
          <a:lstStyle/>
          <a:p>
            <a:fld id="{01749E88-A8A8-F64C-A1F6-1FFF8554F885}" type="datetimeFigureOut">
              <a:rPr lang="en-US" smtClean="0"/>
              <a:t>1/16/23</a:t>
            </a:fld>
            <a:endParaRPr lang="en-US"/>
          </a:p>
        </p:txBody>
      </p:sp>
      <p:sp>
        <p:nvSpPr>
          <p:cNvPr id="5" name="Footer Placeholder 4">
            <a:extLst>
              <a:ext uri="{FF2B5EF4-FFF2-40B4-BE49-F238E27FC236}">
                <a16:creationId xmlns:a16="http://schemas.microsoft.com/office/drawing/2014/main" id="{6B456909-7A82-134D-BC1C-FBF56CAA9C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80E86-0191-234B-B6AF-15949A8A3303}"/>
              </a:ext>
            </a:extLst>
          </p:cNvPr>
          <p:cNvSpPr>
            <a:spLocks noGrp="1"/>
          </p:cNvSpPr>
          <p:nvPr>
            <p:ph type="sldNum" sz="quarter" idx="12"/>
          </p:nvPr>
        </p:nvSpPr>
        <p:spPr/>
        <p:txBody>
          <a:bodyPr/>
          <a:lstStyle/>
          <a:p>
            <a:fld id="{707D38E0-16B1-9E44-843A-EECC93C80FBF}" type="slidenum">
              <a:rPr lang="en-US" smtClean="0"/>
              <a:t>‹#›</a:t>
            </a:fld>
            <a:endParaRPr lang="en-US"/>
          </a:p>
        </p:txBody>
      </p:sp>
    </p:spTree>
    <p:extLst>
      <p:ext uri="{BB962C8B-B14F-4D97-AF65-F5344CB8AC3E}">
        <p14:creationId xmlns:p14="http://schemas.microsoft.com/office/powerpoint/2010/main" val="1346824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CA6A-7883-CE4E-AD4B-36C7C728CE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80B391-8476-A040-9D8A-CE32D82E83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472B0A-54A3-3446-963B-6089E8852D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82E55A-4353-274E-9120-2C8C919083F0}"/>
              </a:ext>
            </a:extLst>
          </p:cNvPr>
          <p:cNvSpPr>
            <a:spLocks noGrp="1"/>
          </p:cNvSpPr>
          <p:nvPr>
            <p:ph type="dt" sz="half" idx="10"/>
          </p:nvPr>
        </p:nvSpPr>
        <p:spPr/>
        <p:txBody>
          <a:bodyPr/>
          <a:lstStyle/>
          <a:p>
            <a:fld id="{01749E88-A8A8-F64C-A1F6-1FFF8554F885}" type="datetimeFigureOut">
              <a:rPr lang="en-US" smtClean="0"/>
              <a:t>1/16/23</a:t>
            </a:fld>
            <a:endParaRPr lang="en-US"/>
          </a:p>
        </p:txBody>
      </p:sp>
      <p:sp>
        <p:nvSpPr>
          <p:cNvPr id="6" name="Footer Placeholder 5">
            <a:extLst>
              <a:ext uri="{FF2B5EF4-FFF2-40B4-BE49-F238E27FC236}">
                <a16:creationId xmlns:a16="http://schemas.microsoft.com/office/drawing/2014/main" id="{F86356DD-DCA4-CC4E-8638-687C967772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706B2-C903-1A4B-A054-D7D0B134C0C2}"/>
              </a:ext>
            </a:extLst>
          </p:cNvPr>
          <p:cNvSpPr>
            <a:spLocks noGrp="1"/>
          </p:cNvSpPr>
          <p:nvPr>
            <p:ph type="sldNum" sz="quarter" idx="12"/>
          </p:nvPr>
        </p:nvSpPr>
        <p:spPr/>
        <p:txBody>
          <a:bodyPr/>
          <a:lstStyle/>
          <a:p>
            <a:fld id="{707D38E0-16B1-9E44-843A-EECC93C80FBF}" type="slidenum">
              <a:rPr lang="en-US" smtClean="0"/>
              <a:t>‹#›</a:t>
            </a:fld>
            <a:endParaRPr lang="en-US"/>
          </a:p>
        </p:txBody>
      </p:sp>
    </p:spTree>
    <p:extLst>
      <p:ext uri="{BB962C8B-B14F-4D97-AF65-F5344CB8AC3E}">
        <p14:creationId xmlns:p14="http://schemas.microsoft.com/office/powerpoint/2010/main" val="3349356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77E27-A5C3-7F44-A687-473B3486C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4AB9EC-37BB-E64B-B792-6828B6FC5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7E1E3A-9D0D-BF43-B601-8814B75E6F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7CF9-FB51-EC47-BDFF-3B11D68C46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E0FD40-B180-DD4B-A3F6-08E01B328B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CE7AE4-55A3-8243-BDC2-785F279690AE}"/>
              </a:ext>
            </a:extLst>
          </p:cNvPr>
          <p:cNvSpPr>
            <a:spLocks noGrp="1"/>
          </p:cNvSpPr>
          <p:nvPr>
            <p:ph type="dt" sz="half" idx="10"/>
          </p:nvPr>
        </p:nvSpPr>
        <p:spPr/>
        <p:txBody>
          <a:bodyPr/>
          <a:lstStyle/>
          <a:p>
            <a:fld id="{01749E88-A8A8-F64C-A1F6-1FFF8554F885}" type="datetimeFigureOut">
              <a:rPr lang="en-US" smtClean="0"/>
              <a:t>1/16/23</a:t>
            </a:fld>
            <a:endParaRPr lang="en-US"/>
          </a:p>
        </p:txBody>
      </p:sp>
      <p:sp>
        <p:nvSpPr>
          <p:cNvPr id="8" name="Footer Placeholder 7">
            <a:extLst>
              <a:ext uri="{FF2B5EF4-FFF2-40B4-BE49-F238E27FC236}">
                <a16:creationId xmlns:a16="http://schemas.microsoft.com/office/drawing/2014/main" id="{7A962543-2072-BF42-B986-FAF0F16B19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4F79F5-995B-264E-A3E2-AD4580FB574F}"/>
              </a:ext>
            </a:extLst>
          </p:cNvPr>
          <p:cNvSpPr>
            <a:spLocks noGrp="1"/>
          </p:cNvSpPr>
          <p:nvPr>
            <p:ph type="sldNum" sz="quarter" idx="12"/>
          </p:nvPr>
        </p:nvSpPr>
        <p:spPr/>
        <p:txBody>
          <a:bodyPr/>
          <a:lstStyle/>
          <a:p>
            <a:fld id="{707D38E0-16B1-9E44-843A-EECC93C80FBF}" type="slidenum">
              <a:rPr lang="en-US" smtClean="0"/>
              <a:t>‹#›</a:t>
            </a:fld>
            <a:endParaRPr lang="en-US"/>
          </a:p>
        </p:txBody>
      </p:sp>
    </p:spTree>
    <p:extLst>
      <p:ext uri="{BB962C8B-B14F-4D97-AF65-F5344CB8AC3E}">
        <p14:creationId xmlns:p14="http://schemas.microsoft.com/office/powerpoint/2010/main" val="1360166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D280-8408-7F4B-8A49-565549F376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C8E368-BEE9-9540-861F-7BCE5A0B1E86}"/>
              </a:ext>
            </a:extLst>
          </p:cNvPr>
          <p:cNvSpPr>
            <a:spLocks noGrp="1"/>
          </p:cNvSpPr>
          <p:nvPr>
            <p:ph type="dt" sz="half" idx="10"/>
          </p:nvPr>
        </p:nvSpPr>
        <p:spPr/>
        <p:txBody>
          <a:bodyPr/>
          <a:lstStyle/>
          <a:p>
            <a:fld id="{01749E88-A8A8-F64C-A1F6-1FFF8554F885}" type="datetimeFigureOut">
              <a:rPr lang="en-US" smtClean="0"/>
              <a:t>1/16/23</a:t>
            </a:fld>
            <a:endParaRPr lang="en-US"/>
          </a:p>
        </p:txBody>
      </p:sp>
      <p:sp>
        <p:nvSpPr>
          <p:cNvPr id="4" name="Footer Placeholder 3">
            <a:extLst>
              <a:ext uri="{FF2B5EF4-FFF2-40B4-BE49-F238E27FC236}">
                <a16:creationId xmlns:a16="http://schemas.microsoft.com/office/drawing/2014/main" id="{B60D74CD-7810-BF4D-9246-5AF9E2C6E3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EE847E-DE33-E548-8685-D73AA80A42A3}"/>
              </a:ext>
            </a:extLst>
          </p:cNvPr>
          <p:cNvSpPr>
            <a:spLocks noGrp="1"/>
          </p:cNvSpPr>
          <p:nvPr>
            <p:ph type="sldNum" sz="quarter" idx="12"/>
          </p:nvPr>
        </p:nvSpPr>
        <p:spPr/>
        <p:txBody>
          <a:bodyPr/>
          <a:lstStyle/>
          <a:p>
            <a:fld id="{707D38E0-16B1-9E44-843A-EECC93C80FBF}" type="slidenum">
              <a:rPr lang="en-US" smtClean="0"/>
              <a:t>‹#›</a:t>
            </a:fld>
            <a:endParaRPr lang="en-US"/>
          </a:p>
        </p:txBody>
      </p:sp>
    </p:spTree>
    <p:extLst>
      <p:ext uri="{BB962C8B-B14F-4D97-AF65-F5344CB8AC3E}">
        <p14:creationId xmlns:p14="http://schemas.microsoft.com/office/powerpoint/2010/main" val="4213603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9CD4-FD20-5740-BE9A-D2F350B668CD}"/>
              </a:ext>
            </a:extLst>
          </p:cNvPr>
          <p:cNvSpPr>
            <a:spLocks noGrp="1"/>
          </p:cNvSpPr>
          <p:nvPr>
            <p:ph type="dt" sz="half" idx="10"/>
          </p:nvPr>
        </p:nvSpPr>
        <p:spPr/>
        <p:txBody>
          <a:bodyPr/>
          <a:lstStyle/>
          <a:p>
            <a:fld id="{01749E88-A8A8-F64C-A1F6-1FFF8554F885}" type="datetimeFigureOut">
              <a:rPr lang="en-US" smtClean="0"/>
              <a:t>1/16/23</a:t>
            </a:fld>
            <a:endParaRPr lang="en-US"/>
          </a:p>
        </p:txBody>
      </p:sp>
      <p:sp>
        <p:nvSpPr>
          <p:cNvPr id="3" name="Footer Placeholder 2">
            <a:extLst>
              <a:ext uri="{FF2B5EF4-FFF2-40B4-BE49-F238E27FC236}">
                <a16:creationId xmlns:a16="http://schemas.microsoft.com/office/drawing/2014/main" id="{2B43CAD2-4B48-7540-8622-D42FF91E82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0E5287-ABE4-B045-AA09-2E7D55459E7E}"/>
              </a:ext>
            </a:extLst>
          </p:cNvPr>
          <p:cNvSpPr>
            <a:spLocks noGrp="1"/>
          </p:cNvSpPr>
          <p:nvPr>
            <p:ph type="sldNum" sz="quarter" idx="12"/>
          </p:nvPr>
        </p:nvSpPr>
        <p:spPr/>
        <p:txBody>
          <a:bodyPr/>
          <a:lstStyle/>
          <a:p>
            <a:fld id="{707D38E0-16B1-9E44-843A-EECC93C80FBF}" type="slidenum">
              <a:rPr lang="en-US" smtClean="0"/>
              <a:t>‹#›</a:t>
            </a:fld>
            <a:endParaRPr lang="en-US"/>
          </a:p>
        </p:txBody>
      </p:sp>
    </p:spTree>
    <p:extLst>
      <p:ext uri="{BB962C8B-B14F-4D97-AF65-F5344CB8AC3E}">
        <p14:creationId xmlns:p14="http://schemas.microsoft.com/office/powerpoint/2010/main" val="407428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E18CE-4EAB-DF4A-A31A-42F5AD5F6F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7936A4-00A5-8F48-864B-3C803354AA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9224E7-5792-9446-B1F1-673EBDB2D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F93D49-34CC-A149-9159-A80546F06122}"/>
              </a:ext>
            </a:extLst>
          </p:cNvPr>
          <p:cNvSpPr>
            <a:spLocks noGrp="1"/>
          </p:cNvSpPr>
          <p:nvPr>
            <p:ph type="dt" sz="half" idx="10"/>
          </p:nvPr>
        </p:nvSpPr>
        <p:spPr/>
        <p:txBody>
          <a:bodyPr/>
          <a:lstStyle/>
          <a:p>
            <a:fld id="{01749E88-A8A8-F64C-A1F6-1FFF8554F885}" type="datetimeFigureOut">
              <a:rPr lang="en-US" smtClean="0"/>
              <a:t>1/16/23</a:t>
            </a:fld>
            <a:endParaRPr lang="en-US"/>
          </a:p>
        </p:txBody>
      </p:sp>
      <p:sp>
        <p:nvSpPr>
          <p:cNvPr id="6" name="Footer Placeholder 5">
            <a:extLst>
              <a:ext uri="{FF2B5EF4-FFF2-40B4-BE49-F238E27FC236}">
                <a16:creationId xmlns:a16="http://schemas.microsoft.com/office/drawing/2014/main" id="{69C01FD9-3B6F-2844-BE6A-1143F98853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4682BB-594D-FB49-943F-3D991CB76F77}"/>
              </a:ext>
            </a:extLst>
          </p:cNvPr>
          <p:cNvSpPr>
            <a:spLocks noGrp="1"/>
          </p:cNvSpPr>
          <p:nvPr>
            <p:ph type="sldNum" sz="quarter" idx="12"/>
          </p:nvPr>
        </p:nvSpPr>
        <p:spPr/>
        <p:txBody>
          <a:bodyPr/>
          <a:lstStyle/>
          <a:p>
            <a:fld id="{707D38E0-16B1-9E44-843A-EECC93C80FBF}" type="slidenum">
              <a:rPr lang="en-US" smtClean="0"/>
              <a:t>‹#›</a:t>
            </a:fld>
            <a:endParaRPr lang="en-US"/>
          </a:p>
        </p:txBody>
      </p:sp>
    </p:spTree>
    <p:extLst>
      <p:ext uri="{BB962C8B-B14F-4D97-AF65-F5344CB8AC3E}">
        <p14:creationId xmlns:p14="http://schemas.microsoft.com/office/powerpoint/2010/main" val="1955321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575F-7B61-3548-A0F8-F546E11D6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8718E8-8386-8D4D-82D1-4EBC694F55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4E39EE-52B6-3041-821B-A72D7707A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3B203-4A22-6F4C-ACD5-8B1B405F2028}"/>
              </a:ext>
            </a:extLst>
          </p:cNvPr>
          <p:cNvSpPr>
            <a:spLocks noGrp="1"/>
          </p:cNvSpPr>
          <p:nvPr>
            <p:ph type="dt" sz="half" idx="10"/>
          </p:nvPr>
        </p:nvSpPr>
        <p:spPr/>
        <p:txBody>
          <a:bodyPr/>
          <a:lstStyle/>
          <a:p>
            <a:fld id="{01749E88-A8A8-F64C-A1F6-1FFF8554F885}" type="datetimeFigureOut">
              <a:rPr lang="en-US" smtClean="0"/>
              <a:t>1/16/23</a:t>
            </a:fld>
            <a:endParaRPr lang="en-US"/>
          </a:p>
        </p:txBody>
      </p:sp>
      <p:sp>
        <p:nvSpPr>
          <p:cNvPr id="6" name="Footer Placeholder 5">
            <a:extLst>
              <a:ext uri="{FF2B5EF4-FFF2-40B4-BE49-F238E27FC236}">
                <a16:creationId xmlns:a16="http://schemas.microsoft.com/office/drawing/2014/main" id="{9841B213-22BF-4245-A361-C1C0D1C688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A7E91-668C-4340-9F41-EB0E88E9464B}"/>
              </a:ext>
            </a:extLst>
          </p:cNvPr>
          <p:cNvSpPr>
            <a:spLocks noGrp="1"/>
          </p:cNvSpPr>
          <p:nvPr>
            <p:ph type="sldNum" sz="quarter" idx="12"/>
          </p:nvPr>
        </p:nvSpPr>
        <p:spPr/>
        <p:txBody>
          <a:bodyPr/>
          <a:lstStyle/>
          <a:p>
            <a:fld id="{707D38E0-16B1-9E44-843A-EECC93C80FBF}" type="slidenum">
              <a:rPr lang="en-US" smtClean="0"/>
              <a:t>‹#›</a:t>
            </a:fld>
            <a:endParaRPr lang="en-US"/>
          </a:p>
        </p:txBody>
      </p:sp>
    </p:spTree>
    <p:extLst>
      <p:ext uri="{BB962C8B-B14F-4D97-AF65-F5344CB8AC3E}">
        <p14:creationId xmlns:p14="http://schemas.microsoft.com/office/powerpoint/2010/main" val="1621631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617085-525E-6541-854F-4DDD830456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173F2A-9613-104D-BE24-E062A653B4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163278-65E4-7349-A12B-B96B021E9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749E88-A8A8-F64C-A1F6-1FFF8554F885}" type="datetimeFigureOut">
              <a:rPr lang="en-US" smtClean="0"/>
              <a:t>1/16/23</a:t>
            </a:fld>
            <a:endParaRPr lang="en-US"/>
          </a:p>
        </p:txBody>
      </p:sp>
      <p:sp>
        <p:nvSpPr>
          <p:cNvPr id="5" name="Footer Placeholder 4">
            <a:extLst>
              <a:ext uri="{FF2B5EF4-FFF2-40B4-BE49-F238E27FC236}">
                <a16:creationId xmlns:a16="http://schemas.microsoft.com/office/drawing/2014/main" id="{5D9CA500-8BE4-2F4C-8C3F-06984ACB61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91E7D4-874C-2948-9DA0-AFC93BFFCC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D38E0-16B1-9E44-843A-EECC93C80FBF}" type="slidenum">
              <a:rPr lang="en-US" smtClean="0"/>
              <a:t>‹#›</a:t>
            </a:fld>
            <a:endParaRPr lang="en-US"/>
          </a:p>
        </p:txBody>
      </p:sp>
    </p:spTree>
    <p:extLst>
      <p:ext uri="{BB962C8B-B14F-4D97-AF65-F5344CB8AC3E}">
        <p14:creationId xmlns:p14="http://schemas.microsoft.com/office/powerpoint/2010/main" val="65616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455124-A19B-DD41-8D9B-00C216EF50CE}"/>
              </a:ext>
            </a:extLst>
          </p:cNvPr>
          <p:cNvPicPr>
            <a:picLocks noChangeAspect="1"/>
          </p:cNvPicPr>
          <p:nvPr/>
        </p:nvPicPr>
        <p:blipFill rotWithShape="1">
          <a:blip r:embed="rId3"/>
          <a:srcRect t="45199"/>
          <a:stretch/>
        </p:blipFill>
        <p:spPr>
          <a:xfrm>
            <a:off x="0" y="247626"/>
            <a:ext cx="12143481" cy="7217982"/>
          </a:xfrm>
          <a:prstGeom prst="rect">
            <a:avLst/>
          </a:prstGeom>
        </p:spPr>
      </p:pic>
      <p:sp>
        <p:nvSpPr>
          <p:cNvPr id="6" name="TextBox 5">
            <a:extLst>
              <a:ext uri="{FF2B5EF4-FFF2-40B4-BE49-F238E27FC236}">
                <a16:creationId xmlns:a16="http://schemas.microsoft.com/office/drawing/2014/main" id="{34EED9AE-1CB7-CEF0-5349-42AA9C541EE8}"/>
              </a:ext>
            </a:extLst>
          </p:cNvPr>
          <p:cNvSpPr txBox="1"/>
          <p:nvPr/>
        </p:nvSpPr>
        <p:spPr>
          <a:xfrm>
            <a:off x="2136070" y="1138629"/>
            <a:ext cx="7919860" cy="5221942"/>
          </a:xfrm>
          <a:prstGeom prst="rect">
            <a:avLst/>
          </a:prstGeom>
          <a:noFill/>
        </p:spPr>
        <p:txBody>
          <a:bodyPr wrap="none" rtlCol="0">
            <a:spAutoFit/>
          </a:bodyPr>
          <a:lstStyle/>
          <a:p>
            <a:pPr algn="ctr" fontAlgn="t">
              <a:lnSpc>
                <a:spcPts val="5000"/>
              </a:lnSpc>
            </a:pPr>
            <a:r>
              <a:rPr lang="en-US" sz="4800" spc="-60" dirty="0">
                <a:solidFill>
                  <a:srgbClr val="57555B"/>
                </a:solidFill>
              </a:rPr>
              <a:t>Polycystic Ovarian Syndrome,</a:t>
            </a:r>
          </a:p>
          <a:p>
            <a:pPr algn="ctr" fontAlgn="t">
              <a:lnSpc>
                <a:spcPts val="5000"/>
              </a:lnSpc>
            </a:pPr>
            <a:r>
              <a:rPr lang="en-US" sz="4800" spc="-60" dirty="0">
                <a:solidFill>
                  <a:srgbClr val="57555B"/>
                </a:solidFill>
              </a:rPr>
              <a:t>Diabetes and Insulin Resistance,</a:t>
            </a:r>
          </a:p>
          <a:p>
            <a:pPr algn="ctr" fontAlgn="t">
              <a:lnSpc>
                <a:spcPts val="5000"/>
              </a:lnSpc>
            </a:pPr>
            <a:r>
              <a:rPr lang="en-US" sz="4800" spc="-60" dirty="0">
                <a:solidFill>
                  <a:srgbClr val="57555B"/>
                </a:solidFill>
              </a:rPr>
              <a:t>Obesity</a:t>
            </a:r>
          </a:p>
          <a:p>
            <a:pPr algn="ctr" fontAlgn="t">
              <a:lnSpc>
                <a:spcPts val="5000"/>
              </a:lnSpc>
            </a:pPr>
            <a:r>
              <a:rPr lang="en-US" sz="4800" spc="-60" dirty="0">
                <a:solidFill>
                  <a:srgbClr val="57555B"/>
                </a:solidFill>
              </a:rPr>
              <a:t>Are they related?</a:t>
            </a:r>
          </a:p>
          <a:p>
            <a:pPr algn="ctr" fontAlgn="t">
              <a:lnSpc>
                <a:spcPts val="5000"/>
              </a:lnSpc>
            </a:pPr>
            <a:r>
              <a:rPr lang="en-US" sz="4800" spc="-60" dirty="0">
                <a:solidFill>
                  <a:schemeClr val="bg2">
                    <a:lumMod val="50000"/>
                  </a:schemeClr>
                </a:solidFill>
              </a:rPr>
              <a:t>Metabolic Syndrome</a:t>
            </a:r>
          </a:p>
          <a:p>
            <a:pPr algn="ctr" fontAlgn="t">
              <a:lnSpc>
                <a:spcPts val="5000"/>
              </a:lnSpc>
            </a:pPr>
            <a:endParaRPr lang="en-US" sz="4800" spc="-60" dirty="0">
              <a:solidFill>
                <a:srgbClr val="57555B"/>
              </a:solidFill>
            </a:endParaRPr>
          </a:p>
          <a:p>
            <a:pPr algn="ctr" fontAlgn="t">
              <a:lnSpc>
                <a:spcPts val="5000"/>
              </a:lnSpc>
            </a:pPr>
            <a:r>
              <a:rPr lang="en-US" sz="3200" spc="-60" dirty="0">
                <a:solidFill>
                  <a:srgbClr val="57555B"/>
                </a:solidFill>
              </a:rPr>
              <a:t>Ara Keshishian, MD, FACS, FASMBS</a:t>
            </a:r>
          </a:p>
          <a:p>
            <a:pPr algn="ctr" fontAlgn="t">
              <a:lnSpc>
                <a:spcPts val="5000"/>
              </a:lnSpc>
            </a:pPr>
            <a:r>
              <a:rPr lang="en-US" sz="3200" spc="-60" dirty="0">
                <a:solidFill>
                  <a:srgbClr val="57555B"/>
                </a:solidFill>
              </a:rPr>
              <a:t>Yerevan 2022 </a:t>
            </a:r>
          </a:p>
        </p:txBody>
      </p:sp>
    </p:spTree>
    <p:extLst>
      <p:ext uri="{BB962C8B-B14F-4D97-AF65-F5344CB8AC3E}">
        <p14:creationId xmlns:p14="http://schemas.microsoft.com/office/powerpoint/2010/main" val="1233717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2929072" cy="734817"/>
          </a:xfrm>
          <a:prstGeom prst="rect">
            <a:avLst/>
          </a:prstGeom>
          <a:noFill/>
        </p:spPr>
        <p:txBody>
          <a:bodyPr wrap="none" rtlCol="0">
            <a:spAutoFit/>
          </a:bodyPr>
          <a:lstStyle/>
          <a:p>
            <a:pPr fontAlgn="t">
              <a:lnSpc>
                <a:spcPts val="5000"/>
              </a:lnSpc>
            </a:pPr>
            <a:r>
              <a:rPr lang="en-US" sz="4200" b="1" spc="-30" dirty="0">
                <a:solidFill>
                  <a:schemeClr val="bg1"/>
                </a:solidFill>
              </a:rPr>
              <a:t>Instructions: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0A6A41-04A5-8FCB-2B29-A7D0A60549AB}"/>
              </a:ext>
            </a:extLst>
          </p:cNvPr>
          <p:cNvSpPr txBox="1"/>
          <p:nvPr/>
        </p:nvSpPr>
        <p:spPr>
          <a:xfrm>
            <a:off x="1971437" y="1196509"/>
            <a:ext cx="8420564" cy="5104539"/>
          </a:xfrm>
          <a:prstGeom prst="rect">
            <a:avLst/>
          </a:prstGeom>
          <a:noFill/>
        </p:spPr>
        <p:txBody>
          <a:bodyPr wrap="square" rtlCol="0">
            <a:spAutoFit/>
          </a:bodyPr>
          <a:lstStyle/>
          <a:p>
            <a:pPr>
              <a:lnSpc>
                <a:spcPts val="3200"/>
              </a:lnSpc>
            </a:pPr>
            <a:r>
              <a:rPr lang="en-US" sz="2400" dirty="0">
                <a:solidFill>
                  <a:srgbClr val="626569"/>
                </a:solidFill>
              </a:rPr>
              <a:t>PCOS	:	6-20% </a:t>
            </a:r>
            <a:r>
              <a:rPr lang="en-US" sz="2400" dirty="0">
                <a:solidFill>
                  <a:srgbClr val="626569"/>
                </a:solidFill>
                <a:sym typeface="Wingdings" pitchFamily="2" charset="2"/>
              </a:rPr>
              <a:t> 50% female pre-menopause if obese</a:t>
            </a:r>
            <a:endParaRPr lang="en-US" sz="2400" dirty="0">
              <a:solidFill>
                <a:srgbClr val="626569"/>
              </a:solidFill>
            </a:endParaRPr>
          </a:p>
          <a:p>
            <a:pPr>
              <a:lnSpc>
                <a:spcPts val="3200"/>
              </a:lnSpc>
            </a:pPr>
            <a:r>
              <a:rPr lang="en-US" sz="2400" dirty="0">
                <a:solidFill>
                  <a:srgbClr val="626569"/>
                </a:solidFill>
              </a:rPr>
              <a:t>		Clinical </a:t>
            </a:r>
            <a:r>
              <a:rPr lang="en-US" sz="2400" dirty="0">
                <a:solidFill>
                  <a:srgbClr val="57555B"/>
                </a:solidFill>
              </a:rPr>
              <a:t>manifestation of </a:t>
            </a:r>
            <a:r>
              <a:rPr lang="en-US" sz="2400" i="1" dirty="0">
                <a:solidFill>
                  <a:srgbClr val="57555B"/>
                </a:solidFill>
                <a:effectLst/>
              </a:rPr>
              <a:t>hyperandrogenism</a:t>
            </a:r>
            <a:r>
              <a:rPr lang="en-US" sz="2400" dirty="0">
                <a:solidFill>
                  <a:srgbClr val="57555B"/>
                </a:solidFill>
                <a:effectLst/>
              </a:rPr>
              <a:t> </a:t>
            </a:r>
          </a:p>
          <a:p>
            <a:pPr>
              <a:lnSpc>
                <a:spcPts val="3200"/>
              </a:lnSpc>
            </a:pPr>
            <a:r>
              <a:rPr lang="en-US" sz="2400" dirty="0">
                <a:solidFill>
                  <a:srgbClr val="57555B"/>
                </a:solidFill>
              </a:rPr>
              <a:t>		The physical manifestations are all interrelated</a:t>
            </a:r>
          </a:p>
          <a:p>
            <a:pPr>
              <a:lnSpc>
                <a:spcPts val="3200"/>
              </a:lnSpc>
            </a:pPr>
            <a:r>
              <a:rPr lang="en-US" sz="2400" dirty="0">
                <a:solidFill>
                  <a:srgbClr val="57555B"/>
                </a:solidFill>
                <a:effectLst/>
              </a:rPr>
              <a:t>		Insulin resistance</a:t>
            </a:r>
          </a:p>
          <a:p>
            <a:r>
              <a:rPr lang="en-US" sz="2400" dirty="0">
                <a:solidFill>
                  <a:srgbClr val="57555B"/>
                </a:solidFill>
                <a:effectLst/>
              </a:rPr>
              <a:t>		Hyperinsulinemia </a:t>
            </a:r>
          </a:p>
          <a:p>
            <a:pPr>
              <a:lnSpc>
                <a:spcPts val="3200"/>
              </a:lnSpc>
            </a:pPr>
            <a:r>
              <a:rPr lang="en-US" sz="2400" dirty="0">
                <a:solidFill>
                  <a:srgbClr val="626569"/>
                </a:solidFill>
              </a:rPr>
              <a:t>		Hirsutism</a:t>
            </a:r>
          </a:p>
          <a:p>
            <a:pPr>
              <a:lnSpc>
                <a:spcPts val="3200"/>
              </a:lnSpc>
            </a:pPr>
            <a:r>
              <a:rPr lang="en-US" sz="2400" dirty="0">
                <a:solidFill>
                  <a:srgbClr val="626569"/>
                </a:solidFill>
              </a:rPr>
              <a:t>		Acanthosis Nigricans</a:t>
            </a:r>
          </a:p>
          <a:p>
            <a:pPr>
              <a:lnSpc>
                <a:spcPts val="3200"/>
              </a:lnSpc>
            </a:pPr>
            <a:r>
              <a:rPr lang="en-US" sz="2400" dirty="0">
                <a:solidFill>
                  <a:srgbClr val="626569"/>
                </a:solidFill>
              </a:rPr>
              <a:t>		Infertility, irregular menses</a:t>
            </a:r>
          </a:p>
          <a:p>
            <a:pPr>
              <a:lnSpc>
                <a:spcPts val="3200"/>
              </a:lnSpc>
            </a:pPr>
            <a:endParaRPr lang="en-US" sz="2400" dirty="0">
              <a:solidFill>
                <a:srgbClr val="626569"/>
              </a:solidFill>
            </a:endParaRPr>
          </a:p>
          <a:p>
            <a:pPr>
              <a:lnSpc>
                <a:spcPts val="3200"/>
              </a:lnSpc>
            </a:pPr>
            <a:r>
              <a:rPr lang="en-US" sz="2400" dirty="0">
                <a:solidFill>
                  <a:srgbClr val="626569"/>
                </a:solidFill>
              </a:rPr>
              <a:t>Interesting</a:t>
            </a:r>
          </a:p>
          <a:p>
            <a:pPr>
              <a:lnSpc>
                <a:spcPts val="3200"/>
              </a:lnSpc>
            </a:pPr>
            <a:r>
              <a:rPr lang="en-US" sz="2400" dirty="0">
                <a:solidFill>
                  <a:srgbClr val="626569"/>
                </a:solidFill>
              </a:rPr>
              <a:t>		“Ultrasound does not show cysts.”</a:t>
            </a:r>
          </a:p>
          <a:p>
            <a:pPr>
              <a:lnSpc>
                <a:spcPts val="3200"/>
              </a:lnSpc>
            </a:pPr>
            <a:r>
              <a:rPr lang="en-US" sz="2400" dirty="0">
                <a:solidFill>
                  <a:srgbClr val="626569"/>
                </a:solidFill>
              </a:rPr>
              <a:t>		30% may have multiple cysts</a:t>
            </a: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0" y="18836"/>
            <a:ext cx="12192000" cy="1177675"/>
          </a:xfrm>
          <a:prstGeom prst="rect">
            <a:avLst/>
          </a:prstGeom>
        </p:spPr>
      </p:pic>
      <p:sp>
        <p:nvSpPr>
          <p:cNvPr id="4" name="TextBox 3">
            <a:extLst>
              <a:ext uri="{FF2B5EF4-FFF2-40B4-BE49-F238E27FC236}">
                <a16:creationId xmlns:a16="http://schemas.microsoft.com/office/drawing/2014/main" id="{B83A7B2C-4D9D-E544-C80C-C4A7685F2D0C}"/>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Polycystic Ovarian Syndrome</a:t>
            </a:r>
          </a:p>
        </p:txBody>
      </p:sp>
      <p:sp>
        <p:nvSpPr>
          <p:cNvPr id="2" name="Rectangle 1">
            <a:extLst>
              <a:ext uri="{FF2B5EF4-FFF2-40B4-BE49-F238E27FC236}">
                <a16:creationId xmlns:a16="http://schemas.microsoft.com/office/drawing/2014/main" id="{26AA1327-9A26-64C3-3C91-AAFA4FCF1763}"/>
              </a:ext>
            </a:extLst>
          </p:cNvPr>
          <p:cNvSpPr>
            <a:spLocks noChangeArrowheads="1"/>
          </p:cNvSpPr>
          <p:nvPr/>
        </p:nvSpPr>
        <p:spPr bwMode="auto">
          <a:xfrm>
            <a:off x="4572000" y="6394864"/>
            <a:ext cx="3048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7555B"/>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err="1">
                <a:ln>
                  <a:noFill/>
                </a:ln>
                <a:solidFill>
                  <a:srgbClr val="57555B"/>
                </a:solidFill>
                <a:effectLst/>
                <a:latin typeface="Arial" panose="020B0604020202020204" pitchFamily="34" charset="0"/>
                <a:ea typeface="Times New Roman" panose="02020603050405020304" pitchFamily="18" charset="0"/>
                <a:cs typeface="Arial" panose="020B0604020202020204" pitchFamily="34" charset="0"/>
              </a:rPr>
              <a:t>Dunaif</a:t>
            </a:r>
            <a:r>
              <a:rPr kumimoji="0" lang="en-US" altLang="en-US" sz="1200" b="0" i="0" u="none" strike="noStrike" cap="none" normalizeH="0" baseline="0" dirty="0">
                <a:ln>
                  <a:noFill/>
                </a:ln>
                <a:solidFill>
                  <a:srgbClr val="57555B"/>
                </a:solidFill>
                <a:effectLst/>
                <a:latin typeface="Arial" panose="020B0604020202020204" pitchFamily="34" charset="0"/>
                <a:ea typeface="Times New Roman" panose="02020603050405020304" pitchFamily="18" charset="0"/>
                <a:cs typeface="Arial" panose="020B0604020202020204" pitchFamily="34" charset="0"/>
              </a:rPr>
              <a:t>, 1997; Marshall &amp; </a:t>
            </a:r>
            <a:r>
              <a:rPr kumimoji="0" lang="en-US" altLang="en-US" sz="1200" b="0" i="0" u="none" strike="noStrike" cap="none" normalizeH="0" baseline="0" dirty="0" err="1">
                <a:ln>
                  <a:noFill/>
                </a:ln>
                <a:solidFill>
                  <a:srgbClr val="57555B"/>
                </a:solidFill>
                <a:effectLst/>
                <a:latin typeface="Arial" panose="020B0604020202020204" pitchFamily="34" charset="0"/>
                <a:ea typeface="Times New Roman" panose="02020603050405020304" pitchFamily="18" charset="0"/>
                <a:cs typeface="Arial" panose="020B0604020202020204" pitchFamily="34" charset="0"/>
              </a:rPr>
              <a:t>Dunaif</a:t>
            </a:r>
            <a:r>
              <a:rPr kumimoji="0" lang="en-US" altLang="en-US" sz="1200" b="0" i="0" u="none" strike="noStrike" cap="none" normalizeH="0" baseline="0" dirty="0">
                <a:ln>
                  <a:noFill/>
                </a:ln>
                <a:solidFill>
                  <a:srgbClr val="57555B"/>
                </a:solidFill>
                <a:effectLst/>
                <a:latin typeface="Arial" panose="020B0604020202020204" pitchFamily="34" charset="0"/>
                <a:ea typeface="Times New Roman" panose="02020603050405020304" pitchFamily="18" charset="0"/>
                <a:cs typeface="Arial" panose="020B0604020202020204" pitchFamily="34" charset="0"/>
              </a:rPr>
              <a:t>, 2012)</a:t>
            </a:r>
            <a:endParaRPr kumimoji="0" lang="en-US" altLang="en-US" sz="1800" b="0" i="0" u="none" strike="noStrike" cap="none" normalizeH="0" baseline="0" dirty="0">
              <a:ln>
                <a:noFill/>
              </a:ln>
              <a:solidFill>
                <a:srgbClr val="57555B"/>
              </a:solidFill>
              <a:effectLst/>
              <a:latin typeface="Arial" panose="020B0604020202020204" pitchFamily="34" charset="0"/>
            </a:endParaRPr>
          </a:p>
        </p:txBody>
      </p:sp>
    </p:spTree>
    <p:extLst>
      <p:ext uri="{BB962C8B-B14F-4D97-AF65-F5344CB8AC3E}">
        <p14:creationId xmlns:p14="http://schemas.microsoft.com/office/powerpoint/2010/main" val="84496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2929072" cy="734817"/>
          </a:xfrm>
          <a:prstGeom prst="rect">
            <a:avLst/>
          </a:prstGeom>
          <a:noFill/>
        </p:spPr>
        <p:txBody>
          <a:bodyPr wrap="none" rtlCol="0">
            <a:spAutoFit/>
          </a:bodyPr>
          <a:lstStyle/>
          <a:p>
            <a:pPr fontAlgn="t">
              <a:lnSpc>
                <a:spcPts val="5000"/>
              </a:lnSpc>
            </a:pPr>
            <a:r>
              <a:rPr lang="en-US" sz="4200" b="1" spc="-30" dirty="0">
                <a:solidFill>
                  <a:schemeClr val="bg1"/>
                </a:solidFill>
              </a:rPr>
              <a:t>Instructions: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0A6A41-04A5-8FCB-2B29-A7D0A60549AB}"/>
              </a:ext>
            </a:extLst>
          </p:cNvPr>
          <p:cNvSpPr txBox="1"/>
          <p:nvPr/>
        </p:nvSpPr>
        <p:spPr>
          <a:xfrm>
            <a:off x="825036" y="1217140"/>
            <a:ext cx="10341402" cy="1739515"/>
          </a:xfrm>
          <a:prstGeom prst="rect">
            <a:avLst/>
          </a:prstGeom>
          <a:noFill/>
        </p:spPr>
        <p:txBody>
          <a:bodyPr wrap="square" rtlCol="0">
            <a:spAutoFit/>
          </a:bodyPr>
          <a:lstStyle/>
          <a:p>
            <a:pPr>
              <a:lnSpc>
                <a:spcPts val="3200"/>
              </a:lnSpc>
            </a:pPr>
            <a:r>
              <a:rPr lang="en-US" sz="3200" dirty="0">
                <a:solidFill>
                  <a:srgbClr val="626569"/>
                </a:solidFill>
              </a:rPr>
              <a:t>How is it diagnosed:</a:t>
            </a:r>
          </a:p>
          <a:p>
            <a:pPr>
              <a:lnSpc>
                <a:spcPts val="3200"/>
              </a:lnSpc>
            </a:pPr>
            <a:r>
              <a:rPr lang="en-US" sz="3200" dirty="0">
                <a:solidFill>
                  <a:srgbClr val="626569"/>
                </a:solidFill>
              </a:rPr>
              <a:t>1990’s </a:t>
            </a:r>
            <a:r>
              <a:rPr lang="en-US" sz="3200" dirty="0">
                <a:solidFill>
                  <a:srgbClr val="626569"/>
                </a:solidFill>
                <a:sym typeface="Wingdings" pitchFamily="2" charset="2"/>
              </a:rPr>
              <a:t> 2000’s  2010 </a:t>
            </a:r>
            <a:r>
              <a:rPr lang="en-US" sz="3200" dirty="0">
                <a:solidFill>
                  <a:srgbClr val="626569"/>
                </a:solidFill>
              </a:rPr>
              <a:t>“Ultrasound does not show cysts.”</a:t>
            </a:r>
          </a:p>
          <a:p>
            <a:pPr>
              <a:lnSpc>
                <a:spcPts val="3200"/>
              </a:lnSpc>
            </a:pPr>
            <a:r>
              <a:rPr lang="en-US" sz="3200" dirty="0">
                <a:solidFill>
                  <a:srgbClr val="626569"/>
                </a:solidFill>
              </a:rPr>
              <a:t>		</a:t>
            </a:r>
          </a:p>
          <a:p>
            <a:pPr>
              <a:lnSpc>
                <a:spcPts val="3200"/>
              </a:lnSpc>
            </a:pPr>
            <a:r>
              <a:rPr lang="en-US" sz="3200" dirty="0">
                <a:solidFill>
                  <a:srgbClr val="626569"/>
                </a:solidFill>
              </a:rPr>
              <a:t>	</a:t>
            </a: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0" y="18836"/>
            <a:ext cx="12192000" cy="1177675"/>
          </a:xfrm>
          <a:prstGeom prst="rect">
            <a:avLst/>
          </a:prstGeom>
        </p:spPr>
      </p:pic>
      <p:sp>
        <p:nvSpPr>
          <p:cNvPr id="4" name="TextBox 3">
            <a:extLst>
              <a:ext uri="{FF2B5EF4-FFF2-40B4-BE49-F238E27FC236}">
                <a16:creationId xmlns:a16="http://schemas.microsoft.com/office/drawing/2014/main" id="{B83A7B2C-4D9D-E544-C80C-C4A7685F2D0C}"/>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Polycystic Ovarian Syndrome</a:t>
            </a:r>
          </a:p>
        </p:txBody>
      </p:sp>
      <p:pic>
        <p:nvPicPr>
          <p:cNvPr id="11" name="Picture 10" descr="Graphical user interface, text, application&#10;&#10;Description automatically generated">
            <a:extLst>
              <a:ext uri="{FF2B5EF4-FFF2-40B4-BE49-F238E27FC236}">
                <a16:creationId xmlns:a16="http://schemas.microsoft.com/office/drawing/2014/main" id="{62A8AC0F-FB77-EE2D-0A99-22EBAA6A37AF}"/>
              </a:ext>
            </a:extLst>
          </p:cNvPr>
          <p:cNvPicPr>
            <a:picLocks noChangeAspect="1"/>
          </p:cNvPicPr>
          <p:nvPr/>
        </p:nvPicPr>
        <p:blipFill>
          <a:blip r:embed="rId3"/>
          <a:stretch>
            <a:fillRect/>
          </a:stretch>
        </p:blipFill>
        <p:spPr>
          <a:xfrm>
            <a:off x="925005" y="2295232"/>
            <a:ext cx="6349638" cy="2044432"/>
          </a:xfrm>
          <a:prstGeom prst="rect">
            <a:avLst/>
          </a:prstGeom>
        </p:spPr>
      </p:pic>
      <p:pic>
        <p:nvPicPr>
          <p:cNvPr id="5" name="Picture 4" descr="Table&#10;&#10;Description automatically generated">
            <a:extLst>
              <a:ext uri="{FF2B5EF4-FFF2-40B4-BE49-F238E27FC236}">
                <a16:creationId xmlns:a16="http://schemas.microsoft.com/office/drawing/2014/main" id="{C31D5364-74F7-C36E-A061-85BB4478B992}"/>
              </a:ext>
            </a:extLst>
          </p:cNvPr>
          <p:cNvPicPr>
            <a:picLocks noChangeAspect="1"/>
          </p:cNvPicPr>
          <p:nvPr/>
        </p:nvPicPr>
        <p:blipFill>
          <a:blip r:embed="rId4"/>
          <a:stretch>
            <a:fillRect/>
          </a:stretch>
        </p:blipFill>
        <p:spPr>
          <a:xfrm>
            <a:off x="5729468" y="2977284"/>
            <a:ext cx="5962729" cy="3032241"/>
          </a:xfrm>
          <a:prstGeom prst="rect">
            <a:avLst/>
          </a:prstGeom>
        </p:spPr>
      </p:pic>
      <p:sp>
        <p:nvSpPr>
          <p:cNvPr id="12" name="TextBox 11">
            <a:extLst>
              <a:ext uri="{FF2B5EF4-FFF2-40B4-BE49-F238E27FC236}">
                <a16:creationId xmlns:a16="http://schemas.microsoft.com/office/drawing/2014/main" id="{89B2CE51-D067-B7A4-7FC1-C2076BBECF5B}"/>
              </a:ext>
            </a:extLst>
          </p:cNvPr>
          <p:cNvSpPr txBox="1"/>
          <p:nvPr/>
        </p:nvSpPr>
        <p:spPr>
          <a:xfrm>
            <a:off x="9282896" y="6227180"/>
            <a:ext cx="2578239" cy="369332"/>
          </a:xfrm>
          <a:prstGeom prst="rect">
            <a:avLst/>
          </a:prstGeom>
          <a:noFill/>
        </p:spPr>
        <p:txBody>
          <a:bodyPr wrap="square" rtlCol="0">
            <a:spAutoFit/>
          </a:bodyPr>
          <a:lstStyle/>
          <a:p>
            <a:r>
              <a:rPr lang="en-US" dirty="0">
                <a:solidFill>
                  <a:srgbClr val="57555B"/>
                </a:solidFill>
              </a:rPr>
              <a:t>https://ae-</a:t>
            </a:r>
            <a:r>
              <a:rPr lang="en-US" dirty="0" err="1">
                <a:solidFill>
                  <a:srgbClr val="57555B"/>
                </a:solidFill>
              </a:rPr>
              <a:t>society.org</a:t>
            </a:r>
            <a:endParaRPr lang="en-US" dirty="0">
              <a:solidFill>
                <a:srgbClr val="57555B"/>
              </a:solidFill>
            </a:endParaRPr>
          </a:p>
        </p:txBody>
      </p:sp>
      <p:sp>
        <p:nvSpPr>
          <p:cNvPr id="14" name="TextBox 13">
            <a:extLst>
              <a:ext uri="{FF2B5EF4-FFF2-40B4-BE49-F238E27FC236}">
                <a16:creationId xmlns:a16="http://schemas.microsoft.com/office/drawing/2014/main" id="{BCF0818A-05E7-4BF8-C361-5CA386F9382D}"/>
              </a:ext>
            </a:extLst>
          </p:cNvPr>
          <p:cNvSpPr txBox="1"/>
          <p:nvPr/>
        </p:nvSpPr>
        <p:spPr>
          <a:xfrm>
            <a:off x="4674116" y="6319898"/>
            <a:ext cx="3015205" cy="369332"/>
          </a:xfrm>
          <a:prstGeom prst="rect">
            <a:avLst/>
          </a:prstGeom>
          <a:noFill/>
        </p:spPr>
        <p:txBody>
          <a:bodyPr wrap="square">
            <a:spAutoFit/>
          </a:bodyPr>
          <a:lstStyle/>
          <a:p>
            <a:pPr marL="0" marR="0">
              <a:spcBef>
                <a:spcPts val="0"/>
              </a:spcBef>
              <a:spcAft>
                <a:spcPts val="0"/>
              </a:spcAft>
            </a:pPr>
            <a:r>
              <a:rPr lang="en-US" sz="1800" dirty="0">
                <a:solidFill>
                  <a:srgbClr val="57555B"/>
                </a:solidFill>
                <a:effectLst/>
                <a:latin typeface="Arial" panose="020B0604020202020204" pitchFamily="34" charset="0"/>
                <a:ea typeface="Calibri" panose="020F0502020204030204" pitchFamily="34" charset="0"/>
                <a:cs typeface="Arial" panose="020B0604020202020204" pitchFamily="34" charset="0"/>
              </a:rPr>
              <a:t>(Crespo et al., 2018)</a:t>
            </a:r>
            <a:endParaRPr lang="en-US" sz="1200" dirty="0">
              <a:solidFill>
                <a:srgbClr val="57555B"/>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51622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2929072" cy="734817"/>
          </a:xfrm>
          <a:prstGeom prst="rect">
            <a:avLst/>
          </a:prstGeom>
          <a:noFill/>
        </p:spPr>
        <p:txBody>
          <a:bodyPr wrap="none" rtlCol="0">
            <a:spAutoFit/>
          </a:bodyPr>
          <a:lstStyle/>
          <a:p>
            <a:pPr fontAlgn="t">
              <a:lnSpc>
                <a:spcPts val="5000"/>
              </a:lnSpc>
            </a:pPr>
            <a:r>
              <a:rPr lang="en-US" sz="4200" b="1" spc="-30" dirty="0">
                <a:solidFill>
                  <a:schemeClr val="bg1"/>
                </a:solidFill>
              </a:rPr>
              <a:t>Instructions: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0" y="18836"/>
            <a:ext cx="12192000" cy="1177675"/>
          </a:xfrm>
          <a:prstGeom prst="rect">
            <a:avLst/>
          </a:prstGeom>
        </p:spPr>
      </p:pic>
      <p:sp>
        <p:nvSpPr>
          <p:cNvPr id="4" name="TextBox 3">
            <a:extLst>
              <a:ext uri="{FF2B5EF4-FFF2-40B4-BE49-F238E27FC236}">
                <a16:creationId xmlns:a16="http://schemas.microsoft.com/office/drawing/2014/main" id="{B83A7B2C-4D9D-E544-C80C-C4A7685F2D0C}"/>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Polycystic Ovarian Syndrome</a:t>
            </a:r>
          </a:p>
        </p:txBody>
      </p:sp>
      <p:sp>
        <p:nvSpPr>
          <p:cNvPr id="14" name="TextBox 13">
            <a:extLst>
              <a:ext uri="{FF2B5EF4-FFF2-40B4-BE49-F238E27FC236}">
                <a16:creationId xmlns:a16="http://schemas.microsoft.com/office/drawing/2014/main" id="{BCF0818A-05E7-4BF8-C361-5CA386F9382D}"/>
              </a:ext>
            </a:extLst>
          </p:cNvPr>
          <p:cNvSpPr txBox="1"/>
          <p:nvPr/>
        </p:nvSpPr>
        <p:spPr>
          <a:xfrm>
            <a:off x="4855610" y="6386103"/>
            <a:ext cx="2480779" cy="369332"/>
          </a:xfrm>
          <a:prstGeom prst="rect">
            <a:avLst/>
          </a:prstGeom>
          <a:noFill/>
        </p:spPr>
        <p:txBody>
          <a:bodyPr wrap="square">
            <a:spAutoFit/>
          </a:bodyPr>
          <a:lstStyle/>
          <a:p>
            <a:pPr marL="0" marR="0">
              <a:spcBef>
                <a:spcPts val="0"/>
              </a:spcBef>
              <a:spcAft>
                <a:spcPts val="0"/>
              </a:spcAft>
            </a:pPr>
            <a:r>
              <a:rPr lang="en-US" sz="1800" dirty="0">
                <a:solidFill>
                  <a:srgbClr val="57555B"/>
                </a:solidFill>
                <a:effectLst/>
                <a:latin typeface="Arial" panose="020B0604020202020204" pitchFamily="34" charset="0"/>
                <a:ea typeface="Calibri" panose="020F0502020204030204" pitchFamily="34" charset="0"/>
                <a:cs typeface="Arial" panose="020B0604020202020204" pitchFamily="34" charset="0"/>
              </a:rPr>
              <a:t> (Crespo et al., 2018)</a:t>
            </a:r>
            <a:endParaRPr lang="en-US" sz="1200" dirty="0">
              <a:solidFill>
                <a:srgbClr val="57555B"/>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descr="Diagram&#10;&#10;Description automatically generated">
            <a:extLst>
              <a:ext uri="{FF2B5EF4-FFF2-40B4-BE49-F238E27FC236}">
                <a16:creationId xmlns:a16="http://schemas.microsoft.com/office/drawing/2014/main" id="{39A8968D-55FD-00FE-9220-917339C54378}"/>
              </a:ext>
            </a:extLst>
          </p:cNvPr>
          <p:cNvPicPr>
            <a:picLocks noChangeAspect="1"/>
          </p:cNvPicPr>
          <p:nvPr/>
        </p:nvPicPr>
        <p:blipFill>
          <a:blip r:embed="rId3"/>
          <a:stretch>
            <a:fillRect/>
          </a:stretch>
        </p:blipFill>
        <p:spPr>
          <a:xfrm>
            <a:off x="1322107" y="1013968"/>
            <a:ext cx="9715742" cy="4186783"/>
          </a:xfrm>
          <a:prstGeom prst="rect">
            <a:avLst/>
          </a:prstGeom>
        </p:spPr>
      </p:pic>
      <p:sp>
        <p:nvSpPr>
          <p:cNvPr id="9" name="TextBox 8">
            <a:extLst>
              <a:ext uri="{FF2B5EF4-FFF2-40B4-BE49-F238E27FC236}">
                <a16:creationId xmlns:a16="http://schemas.microsoft.com/office/drawing/2014/main" id="{29D4236C-525E-154E-D873-30EB43A08910}"/>
              </a:ext>
            </a:extLst>
          </p:cNvPr>
          <p:cNvSpPr txBox="1"/>
          <p:nvPr/>
        </p:nvSpPr>
        <p:spPr>
          <a:xfrm>
            <a:off x="1399634" y="5200751"/>
            <a:ext cx="9560689" cy="1169551"/>
          </a:xfrm>
          <a:prstGeom prst="rect">
            <a:avLst/>
          </a:prstGeom>
          <a:noFill/>
        </p:spPr>
        <p:txBody>
          <a:bodyPr wrap="square" rtlCol="0">
            <a:spAutoFit/>
          </a:bodyPr>
          <a:lstStyle/>
          <a:p>
            <a:r>
              <a:rPr lang="en-US" sz="1400" dirty="0">
                <a:solidFill>
                  <a:srgbClr val="57555B"/>
                </a:solidFill>
                <a:effectLst/>
              </a:rPr>
              <a:t>Role of AMH in </a:t>
            </a:r>
            <a:r>
              <a:rPr lang="en-US" sz="1400" dirty="0" err="1">
                <a:solidFill>
                  <a:srgbClr val="57555B"/>
                </a:solidFill>
                <a:effectLst/>
              </a:rPr>
              <a:t>folliculogenesis</a:t>
            </a:r>
            <a:r>
              <a:rPr lang="en-US" sz="1400" dirty="0">
                <a:solidFill>
                  <a:srgbClr val="57555B"/>
                </a:solidFill>
                <a:effectLst/>
              </a:rPr>
              <a:t>. AMH has an </a:t>
            </a:r>
            <a:r>
              <a:rPr lang="en-US" sz="1400" dirty="0">
                <a:solidFill>
                  <a:srgbClr val="57555B"/>
                </a:solidFill>
                <a:effectLst/>
                <a:highlight>
                  <a:srgbClr val="FFFF00"/>
                </a:highlight>
              </a:rPr>
              <a:t>inhibitory</a:t>
            </a:r>
            <a:r>
              <a:rPr lang="en-US" sz="1400" dirty="0">
                <a:solidFill>
                  <a:srgbClr val="57555B"/>
                </a:solidFill>
                <a:effectLst/>
              </a:rPr>
              <a:t> effect on the initial recruitment of primary follicles, on FSH-dependent follicular maturation and selection of dominant follicle, and on FSH-induced aromatase expression on granulosa cells, </a:t>
            </a:r>
            <a:r>
              <a:rPr lang="en-US" sz="1400" dirty="0">
                <a:solidFill>
                  <a:srgbClr val="57555B"/>
                </a:solidFill>
                <a:effectLst/>
                <a:highlight>
                  <a:srgbClr val="FFFF00"/>
                </a:highlight>
              </a:rPr>
              <a:t>reducing the conversion of testosterone into estradiol</a:t>
            </a:r>
            <a:r>
              <a:rPr lang="en-US" sz="1400" dirty="0">
                <a:solidFill>
                  <a:srgbClr val="57555B"/>
                </a:solidFill>
                <a:effectLst/>
              </a:rPr>
              <a:t>. Higher AMH levels in PCOS patients turn the follicles more resistant to FSH action, culminating in inhibition of follicular maturation and ovulation and in inhibition of aromatase expression, consequently, leading to hyperandrogenism. Adapted from </a:t>
            </a:r>
            <a:r>
              <a:rPr lang="en-US" sz="1400" dirty="0" err="1">
                <a:solidFill>
                  <a:srgbClr val="57555B"/>
                </a:solidFill>
                <a:effectLst/>
              </a:rPr>
              <a:t>Azziz</a:t>
            </a:r>
            <a:r>
              <a:rPr lang="en-US" sz="1400" dirty="0">
                <a:solidFill>
                  <a:srgbClr val="57555B"/>
                </a:solidFill>
                <a:effectLst/>
              </a:rPr>
              <a:t> and cols. 2016 (1). </a:t>
            </a:r>
            <a:endParaRPr lang="en-US" sz="1400" dirty="0">
              <a:solidFill>
                <a:srgbClr val="57555B"/>
              </a:solidFill>
            </a:endParaRPr>
          </a:p>
        </p:txBody>
      </p:sp>
      <p:sp>
        <p:nvSpPr>
          <p:cNvPr id="13" name="TextBox 12">
            <a:extLst>
              <a:ext uri="{FF2B5EF4-FFF2-40B4-BE49-F238E27FC236}">
                <a16:creationId xmlns:a16="http://schemas.microsoft.com/office/drawing/2014/main" id="{CB8C2E6C-8541-0836-3154-542CF0DEE282}"/>
              </a:ext>
            </a:extLst>
          </p:cNvPr>
          <p:cNvSpPr txBox="1"/>
          <p:nvPr/>
        </p:nvSpPr>
        <p:spPr>
          <a:xfrm>
            <a:off x="184079" y="1657249"/>
            <a:ext cx="1940143" cy="1200329"/>
          </a:xfrm>
          <a:prstGeom prst="rect">
            <a:avLst/>
          </a:prstGeom>
          <a:noFill/>
        </p:spPr>
        <p:txBody>
          <a:bodyPr wrap="square" rtlCol="0">
            <a:spAutoFit/>
          </a:bodyPr>
          <a:lstStyle/>
          <a:p>
            <a:r>
              <a:rPr lang="en-US" sz="1200" dirty="0"/>
              <a:t>AMH is a modulator of </a:t>
            </a:r>
            <a:r>
              <a:rPr lang="en-US" sz="1200" dirty="0" err="1"/>
              <a:t>folliculogenesis</a:t>
            </a:r>
            <a:r>
              <a:rPr lang="en-US" sz="1200" dirty="0"/>
              <a:t> is a member of the GFR-beta superfamily that is produced by the granulosa cells</a:t>
            </a:r>
          </a:p>
          <a:p>
            <a:r>
              <a:rPr lang="en-US" sz="1200" dirty="0"/>
              <a:t>of small growing follicles. </a:t>
            </a:r>
          </a:p>
        </p:txBody>
      </p:sp>
    </p:spTree>
    <p:extLst>
      <p:ext uri="{BB962C8B-B14F-4D97-AF65-F5344CB8AC3E}">
        <p14:creationId xmlns:p14="http://schemas.microsoft.com/office/powerpoint/2010/main" val="3977346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2929072" cy="734817"/>
          </a:xfrm>
          <a:prstGeom prst="rect">
            <a:avLst/>
          </a:prstGeom>
          <a:noFill/>
        </p:spPr>
        <p:txBody>
          <a:bodyPr wrap="none" rtlCol="0">
            <a:spAutoFit/>
          </a:bodyPr>
          <a:lstStyle/>
          <a:p>
            <a:pPr fontAlgn="t">
              <a:lnSpc>
                <a:spcPts val="5000"/>
              </a:lnSpc>
            </a:pPr>
            <a:r>
              <a:rPr lang="en-US" sz="4200" b="1" spc="-30" dirty="0">
                <a:solidFill>
                  <a:schemeClr val="bg1"/>
                </a:solidFill>
              </a:rPr>
              <a:t>Instructions: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0A6A41-04A5-8FCB-2B29-A7D0A60549AB}"/>
              </a:ext>
            </a:extLst>
          </p:cNvPr>
          <p:cNvSpPr txBox="1"/>
          <p:nvPr/>
        </p:nvSpPr>
        <p:spPr>
          <a:xfrm>
            <a:off x="825036" y="1217140"/>
            <a:ext cx="10341402" cy="508409"/>
          </a:xfrm>
          <a:prstGeom prst="rect">
            <a:avLst/>
          </a:prstGeom>
          <a:noFill/>
        </p:spPr>
        <p:txBody>
          <a:bodyPr wrap="square" rtlCol="0">
            <a:spAutoFit/>
          </a:bodyPr>
          <a:lstStyle/>
          <a:p>
            <a:pPr>
              <a:lnSpc>
                <a:spcPts val="3200"/>
              </a:lnSpc>
            </a:pPr>
            <a:r>
              <a:rPr lang="en-US" sz="3200" dirty="0">
                <a:solidFill>
                  <a:srgbClr val="626569"/>
                </a:solidFill>
              </a:rPr>
              <a:t>	</a:t>
            </a: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0" y="18836"/>
            <a:ext cx="12192000" cy="1177675"/>
          </a:xfrm>
          <a:prstGeom prst="rect">
            <a:avLst/>
          </a:prstGeom>
        </p:spPr>
      </p:pic>
      <p:sp>
        <p:nvSpPr>
          <p:cNvPr id="4" name="TextBox 3">
            <a:extLst>
              <a:ext uri="{FF2B5EF4-FFF2-40B4-BE49-F238E27FC236}">
                <a16:creationId xmlns:a16="http://schemas.microsoft.com/office/drawing/2014/main" id="{B83A7B2C-4D9D-E544-C80C-C4A7685F2D0C}"/>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Polycystic Ovarian Syndrome- Obesity in Female and Male</a:t>
            </a:r>
          </a:p>
        </p:txBody>
      </p:sp>
      <p:pic>
        <p:nvPicPr>
          <p:cNvPr id="5" name="Picture 4" descr="Chart, bubble chart&#10;&#10;Description automatically generated">
            <a:extLst>
              <a:ext uri="{FF2B5EF4-FFF2-40B4-BE49-F238E27FC236}">
                <a16:creationId xmlns:a16="http://schemas.microsoft.com/office/drawing/2014/main" id="{4BF01E17-9E3A-5CA3-B083-6BA5A1195BEA}"/>
              </a:ext>
            </a:extLst>
          </p:cNvPr>
          <p:cNvPicPr>
            <a:picLocks noChangeAspect="1"/>
          </p:cNvPicPr>
          <p:nvPr/>
        </p:nvPicPr>
        <p:blipFill>
          <a:blip r:embed="rId3"/>
          <a:stretch>
            <a:fillRect/>
          </a:stretch>
        </p:blipFill>
        <p:spPr>
          <a:xfrm>
            <a:off x="1604296" y="1443035"/>
            <a:ext cx="8370276" cy="3546609"/>
          </a:xfrm>
          <a:prstGeom prst="rect">
            <a:avLst/>
          </a:prstGeom>
        </p:spPr>
      </p:pic>
      <p:sp>
        <p:nvSpPr>
          <p:cNvPr id="11" name="TextBox 10">
            <a:extLst>
              <a:ext uri="{FF2B5EF4-FFF2-40B4-BE49-F238E27FC236}">
                <a16:creationId xmlns:a16="http://schemas.microsoft.com/office/drawing/2014/main" id="{4DB7C9C8-F7BC-51CD-FAA3-0510937E1D48}"/>
              </a:ext>
            </a:extLst>
          </p:cNvPr>
          <p:cNvSpPr txBox="1"/>
          <p:nvPr/>
        </p:nvSpPr>
        <p:spPr>
          <a:xfrm>
            <a:off x="4844068" y="6304612"/>
            <a:ext cx="2503863" cy="369332"/>
          </a:xfrm>
          <a:prstGeom prst="rect">
            <a:avLst/>
          </a:prstGeom>
          <a:noFill/>
        </p:spPr>
        <p:txBody>
          <a:bodyPr wrap="square">
            <a:spAutoFit/>
          </a:bodyPr>
          <a:lstStyle/>
          <a:p>
            <a:pPr marL="0" marR="0">
              <a:spcBef>
                <a:spcPts val="0"/>
              </a:spcBef>
              <a:spcAft>
                <a:spcPts val="0"/>
              </a:spcAft>
            </a:pPr>
            <a:r>
              <a:rPr lang="en-US" sz="1800" dirty="0">
                <a:solidFill>
                  <a:srgbClr val="57555B"/>
                </a:solidFill>
                <a:effectLst/>
                <a:latin typeface="Arial" panose="020B0604020202020204" pitchFamily="34" charset="0"/>
                <a:ea typeface="Calibri" panose="020F0502020204030204" pitchFamily="34" charset="0"/>
                <a:cs typeface="Arial" panose="020B0604020202020204" pitchFamily="34" charset="0"/>
              </a:rPr>
              <a:t> (Crespo et al., 2018)</a:t>
            </a:r>
            <a:endParaRPr lang="en-US" sz="1200" dirty="0">
              <a:solidFill>
                <a:srgbClr val="57555B"/>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0AD1C11-8C71-5B30-E1E0-47A06E17FCC3}"/>
              </a:ext>
            </a:extLst>
          </p:cNvPr>
          <p:cNvSpPr txBox="1"/>
          <p:nvPr/>
        </p:nvSpPr>
        <p:spPr>
          <a:xfrm>
            <a:off x="1703570" y="4994529"/>
            <a:ext cx="8171727" cy="923330"/>
          </a:xfrm>
          <a:prstGeom prst="rect">
            <a:avLst/>
          </a:prstGeom>
          <a:noFill/>
        </p:spPr>
        <p:txBody>
          <a:bodyPr wrap="square" rtlCol="0">
            <a:spAutoFit/>
          </a:bodyPr>
          <a:lstStyle/>
          <a:p>
            <a:pPr algn="ctr"/>
            <a:r>
              <a:rPr lang="en-US" dirty="0">
                <a:solidFill>
                  <a:srgbClr val="57555B"/>
                </a:solidFill>
                <a:highlight>
                  <a:srgbClr val="FFFF00"/>
                </a:highlight>
              </a:rPr>
              <a:t>Hyper</a:t>
            </a:r>
            <a:r>
              <a:rPr lang="en-US" dirty="0">
                <a:solidFill>
                  <a:srgbClr val="57555B"/>
                </a:solidFill>
              </a:rPr>
              <a:t>androgenism</a:t>
            </a:r>
            <a:r>
              <a:rPr lang="en-US" dirty="0">
                <a:solidFill>
                  <a:srgbClr val="57555B"/>
                </a:solidFill>
                <a:sym typeface="Wingdings" pitchFamily="2" charset="2"/>
              </a:rPr>
              <a:t></a:t>
            </a:r>
            <a:r>
              <a:rPr lang="en-US" dirty="0">
                <a:solidFill>
                  <a:srgbClr val="57555B"/>
                </a:solidFill>
              </a:rPr>
              <a:t> Female</a:t>
            </a:r>
            <a:r>
              <a:rPr lang="en-US" dirty="0">
                <a:solidFill>
                  <a:srgbClr val="57555B"/>
                </a:solidFill>
                <a:sym typeface="Wingdings" pitchFamily="2" charset="2"/>
              </a:rPr>
              <a:t> </a:t>
            </a:r>
            <a:r>
              <a:rPr lang="en-US" dirty="0" err="1">
                <a:solidFill>
                  <a:srgbClr val="57555B"/>
                </a:solidFill>
                <a:sym typeface="Wingdings" pitchFamily="2" charset="2"/>
              </a:rPr>
              <a:t>PCOS</a:t>
            </a:r>
            <a:r>
              <a:rPr lang="en-US" dirty="0" err="1">
                <a:solidFill>
                  <a:srgbClr val="57555B"/>
                </a:solidFill>
                <a:highlight>
                  <a:srgbClr val="FFFF00"/>
                </a:highlight>
                <a:sym typeface="Wingdings" pitchFamily="2" charset="2"/>
              </a:rPr>
              <a:t>Obesity</a:t>
            </a:r>
            <a:endParaRPr lang="en-US" dirty="0">
              <a:solidFill>
                <a:srgbClr val="57555B"/>
              </a:solidFill>
              <a:highlight>
                <a:srgbClr val="FFFF00"/>
              </a:highlight>
              <a:sym typeface="Wingdings" pitchFamily="2" charset="2"/>
            </a:endParaRPr>
          </a:p>
          <a:p>
            <a:pPr algn="ctr"/>
            <a:r>
              <a:rPr lang="en-US" dirty="0" err="1">
                <a:solidFill>
                  <a:srgbClr val="57555B"/>
                </a:solidFill>
                <a:highlight>
                  <a:srgbClr val="FFFF00"/>
                </a:highlight>
                <a:sym typeface="Wingdings" pitchFamily="2" charset="2"/>
              </a:rPr>
              <a:t>Hypo</a:t>
            </a:r>
            <a:r>
              <a:rPr lang="en-US" dirty="0" err="1">
                <a:solidFill>
                  <a:srgbClr val="57555B"/>
                </a:solidFill>
                <a:sym typeface="Wingdings" pitchFamily="2" charset="2"/>
              </a:rPr>
              <a:t>androgenismMale</a:t>
            </a:r>
            <a:r>
              <a:rPr lang="en-US" dirty="0">
                <a:solidFill>
                  <a:srgbClr val="57555B"/>
                </a:solidFill>
                <a:sym typeface="Wingdings" pitchFamily="2" charset="2"/>
              </a:rPr>
              <a:t>(testosterone/Estrogen)</a:t>
            </a:r>
            <a:r>
              <a:rPr lang="en-US" dirty="0">
                <a:solidFill>
                  <a:srgbClr val="57555B"/>
                </a:solidFill>
                <a:highlight>
                  <a:srgbClr val="FFFF00"/>
                </a:highlight>
                <a:sym typeface="Wingdings" pitchFamily="2" charset="2"/>
              </a:rPr>
              <a:t>Obesity</a:t>
            </a:r>
          </a:p>
          <a:p>
            <a:pPr algn="ctr"/>
            <a:r>
              <a:rPr lang="en-US" dirty="0">
                <a:solidFill>
                  <a:srgbClr val="57555B"/>
                </a:solidFill>
                <a:sym typeface="Wingdings" pitchFamily="2" charset="2"/>
              </a:rPr>
              <a:t>Common denominator Insulin Resistance?</a:t>
            </a:r>
            <a:endParaRPr lang="en-US" dirty="0">
              <a:solidFill>
                <a:srgbClr val="57555B"/>
              </a:solidFill>
            </a:endParaRPr>
          </a:p>
        </p:txBody>
      </p:sp>
    </p:spTree>
    <p:extLst>
      <p:ext uri="{BB962C8B-B14F-4D97-AF65-F5344CB8AC3E}">
        <p14:creationId xmlns:p14="http://schemas.microsoft.com/office/powerpoint/2010/main" val="2739579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2929072" cy="734817"/>
          </a:xfrm>
          <a:prstGeom prst="rect">
            <a:avLst/>
          </a:prstGeom>
          <a:noFill/>
        </p:spPr>
        <p:txBody>
          <a:bodyPr wrap="none" rtlCol="0">
            <a:spAutoFit/>
          </a:bodyPr>
          <a:lstStyle/>
          <a:p>
            <a:pPr fontAlgn="t">
              <a:lnSpc>
                <a:spcPts val="5000"/>
              </a:lnSpc>
            </a:pPr>
            <a:r>
              <a:rPr lang="en-US" sz="4200" b="1" spc="-30" dirty="0">
                <a:solidFill>
                  <a:schemeClr val="bg1"/>
                </a:solidFill>
              </a:rPr>
              <a:t>Instructions: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0" y="18836"/>
            <a:ext cx="12192000" cy="1177675"/>
          </a:xfrm>
          <a:prstGeom prst="rect">
            <a:avLst/>
          </a:prstGeom>
        </p:spPr>
      </p:pic>
      <p:sp>
        <p:nvSpPr>
          <p:cNvPr id="4" name="TextBox 3">
            <a:extLst>
              <a:ext uri="{FF2B5EF4-FFF2-40B4-BE49-F238E27FC236}">
                <a16:creationId xmlns:a16="http://schemas.microsoft.com/office/drawing/2014/main" id="{B83A7B2C-4D9D-E544-C80C-C4A7685F2D0C}"/>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Insulin Resistance</a:t>
            </a:r>
          </a:p>
        </p:txBody>
      </p:sp>
      <p:pic>
        <p:nvPicPr>
          <p:cNvPr id="13" name="Picture 12" descr="Graphical user interface, text, application&#10;&#10;Description automatically generated">
            <a:extLst>
              <a:ext uri="{FF2B5EF4-FFF2-40B4-BE49-F238E27FC236}">
                <a16:creationId xmlns:a16="http://schemas.microsoft.com/office/drawing/2014/main" id="{8429EF46-6680-46D9-0A1C-7EBD8B921856}"/>
              </a:ext>
            </a:extLst>
          </p:cNvPr>
          <p:cNvPicPr>
            <a:picLocks noChangeAspect="1"/>
          </p:cNvPicPr>
          <p:nvPr/>
        </p:nvPicPr>
        <p:blipFill>
          <a:blip r:embed="rId3"/>
          <a:stretch>
            <a:fillRect/>
          </a:stretch>
        </p:blipFill>
        <p:spPr>
          <a:xfrm>
            <a:off x="4183888" y="443868"/>
            <a:ext cx="7493000" cy="1435100"/>
          </a:xfrm>
          <a:prstGeom prst="rect">
            <a:avLst/>
          </a:prstGeom>
        </p:spPr>
      </p:pic>
      <p:pic>
        <p:nvPicPr>
          <p:cNvPr id="15" name="Picture 14" descr="Diagram, bubble chart&#10;&#10;Description automatically generated">
            <a:extLst>
              <a:ext uri="{FF2B5EF4-FFF2-40B4-BE49-F238E27FC236}">
                <a16:creationId xmlns:a16="http://schemas.microsoft.com/office/drawing/2014/main" id="{3A93EC7C-D863-BC60-F913-697CF66E417E}"/>
              </a:ext>
            </a:extLst>
          </p:cNvPr>
          <p:cNvPicPr>
            <a:picLocks noChangeAspect="1"/>
          </p:cNvPicPr>
          <p:nvPr/>
        </p:nvPicPr>
        <p:blipFill>
          <a:blip r:embed="rId4"/>
          <a:stretch>
            <a:fillRect/>
          </a:stretch>
        </p:blipFill>
        <p:spPr>
          <a:xfrm>
            <a:off x="2956969" y="1969400"/>
            <a:ext cx="6278062" cy="4287078"/>
          </a:xfrm>
          <a:prstGeom prst="rect">
            <a:avLst/>
          </a:prstGeom>
        </p:spPr>
      </p:pic>
      <p:sp>
        <p:nvSpPr>
          <p:cNvPr id="17" name="TextBox 16">
            <a:extLst>
              <a:ext uri="{FF2B5EF4-FFF2-40B4-BE49-F238E27FC236}">
                <a16:creationId xmlns:a16="http://schemas.microsoft.com/office/drawing/2014/main" id="{4F642A6C-6CFE-B901-C449-ECC217FA190D}"/>
              </a:ext>
            </a:extLst>
          </p:cNvPr>
          <p:cNvSpPr txBox="1"/>
          <p:nvPr/>
        </p:nvSpPr>
        <p:spPr>
          <a:xfrm>
            <a:off x="4937294" y="6350893"/>
            <a:ext cx="2317412" cy="369332"/>
          </a:xfrm>
          <a:prstGeom prst="rect">
            <a:avLst/>
          </a:prstGeom>
          <a:noFill/>
        </p:spPr>
        <p:txBody>
          <a:bodyPr wrap="square">
            <a:spAutoFit/>
          </a:bodyPr>
          <a:lstStyle/>
          <a:p>
            <a:pPr marL="0" marR="0">
              <a:spcBef>
                <a:spcPts val="0"/>
              </a:spcBef>
              <a:spcAft>
                <a:spcPts val="0"/>
              </a:spcAft>
            </a:pPr>
            <a:r>
              <a:rPr lang="en-US" sz="1800" dirty="0">
                <a:solidFill>
                  <a:srgbClr val="57555B"/>
                </a:solidFill>
                <a:effectLst/>
                <a:latin typeface="Arial" panose="020B0604020202020204" pitchFamily="34" charset="0"/>
                <a:ea typeface="Calibri" panose="020F0502020204030204" pitchFamily="34" charset="0"/>
                <a:cs typeface="Arial" panose="020B0604020202020204" pitchFamily="34" charset="0"/>
              </a:rPr>
              <a:t>(Ahmed et al., 2021)</a:t>
            </a:r>
            <a:endParaRPr lang="en-US" sz="1200" dirty="0">
              <a:solidFill>
                <a:srgbClr val="57555B"/>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B542E84-BC1A-7D8E-1186-84C9C5A6E7BF}"/>
              </a:ext>
            </a:extLst>
          </p:cNvPr>
          <p:cNvSpPr txBox="1"/>
          <p:nvPr/>
        </p:nvSpPr>
        <p:spPr>
          <a:xfrm>
            <a:off x="825036" y="3310141"/>
            <a:ext cx="2164760" cy="1200329"/>
          </a:xfrm>
          <a:prstGeom prst="rect">
            <a:avLst/>
          </a:prstGeom>
          <a:noFill/>
        </p:spPr>
        <p:txBody>
          <a:bodyPr wrap="none" rtlCol="0">
            <a:spAutoFit/>
          </a:bodyPr>
          <a:lstStyle/>
          <a:p>
            <a:r>
              <a:rPr lang="en-US" dirty="0">
                <a:latin typeface="CharisSIL"/>
              </a:rPr>
              <a:t>I</a:t>
            </a:r>
            <a:r>
              <a:rPr lang="en-US" sz="1800" dirty="0">
                <a:effectLst/>
                <a:latin typeface="CharisSIL"/>
              </a:rPr>
              <a:t>nflammatory states </a:t>
            </a:r>
          </a:p>
          <a:p>
            <a:r>
              <a:rPr lang="en-US" dirty="0">
                <a:latin typeface="CharisSIL"/>
              </a:rPr>
              <a:t>FFA</a:t>
            </a:r>
          </a:p>
          <a:p>
            <a:r>
              <a:rPr lang="en-US" dirty="0">
                <a:latin typeface="CharisSIL"/>
              </a:rPr>
              <a:t>Cytokines-regulators </a:t>
            </a:r>
          </a:p>
          <a:p>
            <a:endParaRPr lang="en-US" dirty="0"/>
          </a:p>
        </p:txBody>
      </p:sp>
    </p:spTree>
    <p:extLst>
      <p:ext uri="{BB962C8B-B14F-4D97-AF65-F5344CB8AC3E}">
        <p14:creationId xmlns:p14="http://schemas.microsoft.com/office/powerpoint/2010/main" val="784908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2929072" cy="734817"/>
          </a:xfrm>
          <a:prstGeom prst="rect">
            <a:avLst/>
          </a:prstGeom>
          <a:noFill/>
        </p:spPr>
        <p:txBody>
          <a:bodyPr wrap="none" rtlCol="0">
            <a:spAutoFit/>
          </a:bodyPr>
          <a:lstStyle/>
          <a:p>
            <a:pPr fontAlgn="t">
              <a:lnSpc>
                <a:spcPts val="5000"/>
              </a:lnSpc>
            </a:pPr>
            <a:r>
              <a:rPr lang="en-US" sz="4200" b="1" spc="-30" dirty="0">
                <a:solidFill>
                  <a:schemeClr val="bg1"/>
                </a:solidFill>
              </a:rPr>
              <a:t>Instructions: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0" y="18836"/>
            <a:ext cx="12192000" cy="1177675"/>
          </a:xfrm>
          <a:prstGeom prst="rect">
            <a:avLst/>
          </a:prstGeom>
        </p:spPr>
      </p:pic>
      <p:sp>
        <p:nvSpPr>
          <p:cNvPr id="4" name="TextBox 3">
            <a:extLst>
              <a:ext uri="{FF2B5EF4-FFF2-40B4-BE49-F238E27FC236}">
                <a16:creationId xmlns:a16="http://schemas.microsoft.com/office/drawing/2014/main" id="{B83A7B2C-4D9D-E544-C80C-C4A7685F2D0C}"/>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Insulin Resistance</a:t>
            </a:r>
          </a:p>
        </p:txBody>
      </p:sp>
      <p:sp>
        <p:nvSpPr>
          <p:cNvPr id="17" name="TextBox 16">
            <a:extLst>
              <a:ext uri="{FF2B5EF4-FFF2-40B4-BE49-F238E27FC236}">
                <a16:creationId xmlns:a16="http://schemas.microsoft.com/office/drawing/2014/main" id="{4F642A6C-6CFE-B901-C449-ECC217FA190D}"/>
              </a:ext>
            </a:extLst>
          </p:cNvPr>
          <p:cNvSpPr txBox="1"/>
          <p:nvPr/>
        </p:nvSpPr>
        <p:spPr>
          <a:xfrm>
            <a:off x="4937294" y="6350893"/>
            <a:ext cx="2317412" cy="369332"/>
          </a:xfrm>
          <a:prstGeom prst="rect">
            <a:avLst/>
          </a:prstGeom>
          <a:noFill/>
        </p:spPr>
        <p:txBody>
          <a:bodyPr wrap="square">
            <a:spAutoFit/>
          </a:bodyPr>
          <a:lstStyle/>
          <a:p>
            <a:pPr marL="0" marR="0">
              <a:spcBef>
                <a:spcPts val="0"/>
              </a:spcBef>
              <a:spcAft>
                <a:spcPts val="0"/>
              </a:spcAft>
            </a:pPr>
            <a:r>
              <a:rPr lang="en-US" sz="1800" dirty="0">
                <a:solidFill>
                  <a:srgbClr val="57555B"/>
                </a:solidFill>
                <a:effectLst/>
                <a:latin typeface="Arial" panose="020B0604020202020204" pitchFamily="34" charset="0"/>
                <a:ea typeface="Calibri" panose="020F0502020204030204" pitchFamily="34" charset="0"/>
                <a:cs typeface="Arial" panose="020B0604020202020204" pitchFamily="34" charset="0"/>
              </a:rPr>
              <a:t>(Ahmed et al., 2021)</a:t>
            </a:r>
            <a:endParaRPr lang="en-US" sz="1200" dirty="0">
              <a:solidFill>
                <a:srgbClr val="57555B"/>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descr="Diagram&#10;&#10;Description automatically generated">
            <a:extLst>
              <a:ext uri="{FF2B5EF4-FFF2-40B4-BE49-F238E27FC236}">
                <a16:creationId xmlns:a16="http://schemas.microsoft.com/office/drawing/2014/main" id="{162810C7-B000-0DC9-C2F4-A20DC971FCF3}"/>
              </a:ext>
            </a:extLst>
          </p:cNvPr>
          <p:cNvPicPr>
            <a:picLocks noChangeAspect="1"/>
          </p:cNvPicPr>
          <p:nvPr/>
        </p:nvPicPr>
        <p:blipFill>
          <a:blip r:embed="rId3"/>
          <a:stretch>
            <a:fillRect/>
          </a:stretch>
        </p:blipFill>
        <p:spPr>
          <a:xfrm>
            <a:off x="5517685" y="430954"/>
            <a:ext cx="5849279" cy="5996091"/>
          </a:xfrm>
          <a:prstGeom prst="rect">
            <a:avLst/>
          </a:prstGeom>
        </p:spPr>
      </p:pic>
      <p:sp>
        <p:nvSpPr>
          <p:cNvPr id="9" name="TextBox 8">
            <a:extLst>
              <a:ext uri="{FF2B5EF4-FFF2-40B4-BE49-F238E27FC236}">
                <a16:creationId xmlns:a16="http://schemas.microsoft.com/office/drawing/2014/main" id="{6A87D85C-6395-3CB8-4553-70ED7E64A59F}"/>
              </a:ext>
            </a:extLst>
          </p:cNvPr>
          <p:cNvSpPr txBox="1"/>
          <p:nvPr/>
        </p:nvSpPr>
        <p:spPr>
          <a:xfrm>
            <a:off x="925005" y="3059667"/>
            <a:ext cx="3576577" cy="369332"/>
          </a:xfrm>
          <a:prstGeom prst="rect">
            <a:avLst/>
          </a:prstGeom>
          <a:noFill/>
        </p:spPr>
        <p:txBody>
          <a:bodyPr wrap="square" rtlCol="0">
            <a:spAutoFit/>
          </a:bodyPr>
          <a:lstStyle/>
          <a:p>
            <a:r>
              <a:rPr lang="en-US" dirty="0"/>
              <a:t>Multivariable </a:t>
            </a:r>
            <a:r>
              <a:rPr lang="en-US" dirty="0">
                <a:sym typeface="Wingdings" pitchFamily="2" charset="2"/>
              </a:rPr>
              <a:t> inflammatory cells</a:t>
            </a:r>
            <a:endParaRPr lang="en-US" dirty="0"/>
          </a:p>
        </p:txBody>
      </p:sp>
      <p:sp>
        <p:nvSpPr>
          <p:cNvPr id="11" name="TextBox 10">
            <a:extLst>
              <a:ext uri="{FF2B5EF4-FFF2-40B4-BE49-F238E27FC236}">
                <a16:creationId xmlns:a16="http://schemas.microsoft.com/office/drawing/2014/main" id="{2C8DCE8B-5577-5AAE-B05B-CBF3464FCFA2}"/>
              </a:ext>
            </a:extLst>
          </p:cNvPr>
          <p:cNvSpPr txBox="1"/>
          <p:nvPr/>
        </p:nvSpPr>
        <p:spPr>
          <a:xfrm>
            <a:off x="951268" y="1286793"/>
            <a:ext cx="4325736" cy="1477328"/>
          </a:xfrm>
          <a:prstGeom prst="rect">
            <a:avLst/>
          </a:prstGeom>
          <a:noFill/>
        </p:spPr>
        <p:txBody>
          <a:bodyPr wrap="none" rtlCol="0">
            <a:spAutoFit/>
          </a:bodyPr>
          <a:lstStyle/>
          <a:p>
            <a:r>
              <a:rPr lang="en-US" dirty="0">
                <a:solidFill>
                  <a:srgbClr val="57555B"/>
                </a:solidFill>
              </a:rPr>
              <a:t>Environmental</a:t>
            </a:r>
          </a:p>
          <a:p>
            <a:r>
              <a:rPr lang="en-US" dirty="0">
                <a:solidFill>
                  <a:srgbClr val="57555B"/>
                </a:solidFill>
              </a:rPr>
              <a:t>Diet</a:t>
            </a:r>
          </a:p>
          <a:p>
            <a:r>
              <a:rPr lang="en-US" dirty="0">
                <a:solidFill>
                  <a:srgbClr val="57555B"/>
                </a:solidFill>
              </a:rPr>
              <a:t>Gut</a:t>
            </a:r>
          </a:p>
          <a:p>
            <a:r>
              <a:rPr lang="en-US" dirty="0">
                <a:solidFill>
                  <a:srgbClr val="57555B"/>
                </a:solidFill>
              </a:rPr>
              <a:t>Genetics (obese gene or metabolic changes)</a:t>
            </a:r>
          </a:p>
          <a:p>
            <a:r>
              <a:rPr lang="en-US" dirty="0">
                <a:solidFill>
                  <a:srgbClr val="57555B"/>
                </a:solidFill>
              </a:rPr>
              <a:t>Aging</a:t>
            </a:r>
          </a:p>
        </p:txBody>
      </p:sp>
    </p:spTree>
    <p:extLst>
      <p:ext uri="{BB962C8B-B14F-4D97-AF65-F5344CB8AC3E}">
        <p14:creationId xmlns:p14="http://schemas.microsoft.com/office/powerpoint/2010/main" val="3652679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2929072" cy="734817"/>
          </a:xfrm>
          <a:prstGeom prst="rect">
            <a:avLst/>
          </a:prstGeom>
          <a:noFill/>
        </p:spPr>
        <p:txBody>
          <a:bodyPr wrap="none" rtlCol="0">
            <a:spAutoFit/>
          </a:bodyPr>
          <a:lstStyle/>
          <a:p>
            <a:pPr fontAlgn="t">
              <a:lnSpc>
                <a:spcPts val="5000"/>
              </a:lnSpc>
            </a:pPr>
            <a:r>
              <a:rPr lang="en-US" sz="4200" b="1" spc="-30" dirty="0">
                <a:solidFill>
                  <a:schemeClr val="bg1"/>
                </a:solidFill>
              </a:rPr>
              <a:t>Instructions: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0" y="18836"/>
            <a:ext cx="12192000" cy="1177675"/>
          </a:xfrm>
          <a:prstGeom prst="rect">
            <a:avLst/>
          </a:prstGeom>
        </p:spPr>
      </p:pic>
      <p:sp>
        <p:nvSpPr>
          <p:cNvPr id="4" name="TextBox 3">
            <a:extLst>
              <a:ext uri="{FF2B5EF4-FFF2-40B4-BE49-F238E27FC236}">
                <a16:creationId xmlns:a16="http://schemas.microsoft.com/office/drawing/2014/main" id="{B83A7B2C-4D9D-E544-C80C-C4A7685F2D0C}"/>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Insulin Resistance-Inflammation</a:t>
            </a:r>
          </a:p>
        </p:txBody>
      </p:sp>
      <p:sp>
        <p:nvSpPr>
          <p:cNvPr id="17" name="TextBox 16">
            <a:extLst>
              <a:ext uri="{FF2B5EF4-FFF2-40B4-BE49-F238E27FC236}">
                <a16:creationId xmlns:a16="http://schemas.microsoft.com/office/drawing/2014/main" id="{4F642A6C-6CFE-B901-C449-ECC217FA190D}"/>
              </a:ext>
            </a:extLst>
          </p:cNvPr>
          <p:cNvSpPr txBox="1"/>
          <p:nvPr/>
        </p:nvSpPr>
        <p:spPr>
          <a:xfrm>
            <a:off x="4937294" y="6350893"/>
            <a:ext cx="2317412" cy="369332"/>
          </a:xfrm>
          <a:prstGeom prst="rect">
            <a:avLst/>
          </a:prstGeom>
          <a:noFill/>
        </p:spPr>
        <p:txBody>
          <a:bodyPr wrap="square">
            <a:spAutoFit/>
          </a:bodyPr>
          <a:lstStyle/>
          <a:p>
            <a:pPr marL="0" marR="0">
              <a:spcBef>
                <a:spcPts val="0"/>
              </a:spcBef>
              <a:spcAft>
                <a:spcPts val="0"/>
              </a:spcAft>
            </a:pPr>
            <a:r>
              <a:rPr lang="en-US" sz="1800" dirty="0">
                <a:solidFill>
                  <a:srgbClr val="57555B"/>
                </a:solidFill>
                <a:effectLst/>
                <a:latin typeface="Arial" panose="020B0604020202020204" pitchFamily="34" charset="0"/>
                <a:ea typeface="Calibri" panose="020F0502020204030204" pitchFamily="34" charset="0"/>
                <a:cs typeface="Arial" panose="020B0604020202020204" pitchFamily="34" charset="0"/>
              </a:rPr>
              <a:t>(Ahmed et al., 2021)</a:t>
            </a:r>
            <a:endParaRPr lang="en-US" sz="1200" dirty="0">
              <a:solidFill>
                <a:srgbClr val="57555B"/>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Diagram&#10;&#10;Description automatically generated">
            <a:extLst>
              <a:ext uri="{FF2B5EF4-FFF2-40B4-BE49-F238E27FC236}">
                <a16:creationId xmlns:a16="http://schemas.microsoft.com/office/drawing/2014/main" id="{ED9C39AE-7318-2A9F-7BC5-62C6F1796BD5}"/>
              </a:ext>
            </a:extLst>
          </p:cNvPr>
          <p:cNvPicPr>
            <a:picLocks noChangeAspect="1"/>
          </p:cNvPicPr>
          <p:nvPr/>
        </p:nvPicPr>
        <p:blipFill>
          <a:blip r:embed="rId3"/>
          <a:stretch>
            <a:fillRect/>
          </a:stretch>
        </p:blipFill>
        <p:spPr>
          <a:xfrm>
            <a:off x="1888120" y="1235564"/>
            <a:ext cx="8415759" cy="4986081"/>
          </a:xfrm>
          <a:prstGeom prst="rect">
            <a:avLst/>
          </a:prstGeom>
        </p:spPr>
      </p:pic>
    </p:spTree>
    <p:extLst>
      <p:ext uri="{BB962C8B-B14F-4D97-AF65-F5344CB8AC3E}">
        <p14:creationId xmlns:p14="http://schemas.microsoft.com/office/powerpoint/2010/main" val="588384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2929072" cy="734817"/>
          </a:xfrm>
          <a:prstGeom prst="rect">
            <a:avLst/>
          </a:prstGeom>
          <a:noFill/>
        </p:spPr>
        <p:txBody>
          <a:bodyPr wrap="none" rtlCol="0">
            <a:spAutoFit/>
          </a:bodyPr>
          <a:lstStyle/>
          <a:p>
            <a:pPr fontAlgn="t">
              <a:lnSpc>
                <a:spcPts val="5000"/>
              </a:lnSpc>
            </a:pPr>
            <a:r>
              <a:rPr lang="en-US" sz="4200" b="1" spc="-30" dirty="0">
                <a:solidFill>
                  <a:schemeClr val="bg1"/>
                </a:solidFill>
              </a:rPr>
              <a:t>Instructions: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0" y="18836"/>
            <a:ext cx="12192000" cy="1177675"/>
          </a:xfrm>
          <a:prstGeom prst="rect">
            <a:avLst/>
          </a:prstGeom>
        </p:spPr>
      </p:pic>
      <p:sp>
        <p:nvSpPr>
          <p:cNvPr id="4" name="TextBox 3">
            <a:extLst>
              <a:ext uri="{FF2B5EF4-FFF2-40B4-BE49-F238E27FC236}">
                <a16:creationId xmlns:a16="http://schemas.microsoft.com/office/drawing/2014/main" id="{B83A7B2C-4D9D-E544-C80C-C4A7685F2D0C}"/>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Insulin Resistance</a:t>
            </a:r>
          </a:p>
        </p:txBody>
      </p:sp>
      <p:pic>
        <p:nvPicPr>
          <p:cNvPr id="8" name="Picture 7" descr="Diagram&#10;&#10;Description automatically generated">
            <a:extLst>
              <a:ext uri="{FF2B5EF4-FFF2-40B4-BE49-F238E27FC236}">
                <a16:creationId xmlns:a16="http://schemas.microsoft.com/office/drawing/2014/main" id="{9FF436D0-E072-E45D-DADC-5F1BB8AE9391}"/>
              </a:ext>
            </a:extLst>
          </p:cNvPr>
          <p:cNvPicPr>
            <a:picLocks noChangeAspect="1"/>
          </p:cNvPicPr>
          <p:nvPr/>
        </p:nvPicPr>
        <p:blipFill>
          <a:blip r:embed="rId3"/>
          <a:stretch>
            <a:fillRect/>
          </a:stretch>
        </p:blipFill>
        <p:spPr>
          <a:xfrm>
            <a:off x="5722695" y="353436"/>
            <a:ext cx="5884950" cy="5769747"/>
          </a:xfrm>
          <a:prstGeom prst="rect">
            <a:avLst/>
          </a:prstGeom>
        </p:spPr>
      </p:pic>
      <p:sp>
        <p:nvSpPr>
          <p:cNvPr id="11" name="TextBox 10">
            <a:extLst>
              <a:ext uri="{FF2B5EF4-FFF2-40B4-BE49-F238E27FC236}">
                <a16:creationId xmlns:a16="http://schemas.microsoft.com/office/drawing/2014/main" id="{A06EF2FE-C815-C44C-4933-DFCA899A1966}"/>
              </a:ext>
            </a:extLst>
          </p:cNvPr>
          <p:cNvSpPr txBox="1"/>
          <p:nvPr/>
        </p:nvSpPr>
        <p:spPr>
          <a:xfrm>
            <a:off x="4569944" y="6378332"/>
            <a:ext cx="3223549" cy="369332"/>
          </a:xfrm>
          <a:prstGeom prst="rect">
            <a:avLst/>
          </a:prstGeom>
          <a:noFill/>
        </p:spPr>
        <p:txBody>
          <a:bodyPr wrap="square">
            <a:spAutoFit/>
          </a:bodyPr>
          <a:lstStyle/>
          <a:p>
            <a:pPr marL="0" marR="0">
              <a:spcBef>
                <a:spcPts val="0"/>
              </a:spcBef>
              <a:spcAft>
                <a:spcPts val="0"/>
              </a:spcAft>
            </a:pPr>
            <a:r>
              <a:rPr lang="en-US" sz="1800" dirty="0">
                <a:solidFill>
                  <a:srgbClr val="57555B"/>
                </a:solidFill>
                <a:effectLst/>
                <a:latin typeface="Arial" panose="020B0604020202020204" pitchFamily="34" charset="0"/>
                <a:ea typeface="Times New Roman" panose="02020603050405020304" pitchFamily="18" charset="0"/>
                <a:cs typeface="Arial" panose="020B0604020202020204" pitchFamily="34" charset="0"/>
              </a:rPr>
              <a:t>(</a:t>
            </a:r>
            <a:r>
              <a:rPr lang="en-US" sz="1800" dirty="0" err="1">
                <a:solidFill>
                  <a:srgbClr val="57555B"/>
                </a:solidFill>
                <a:effectLst/>
                <a:latin typeface="Arial" panose="020B0604020202020204" pitchFamily="34" charset="0"/>
                <a:ea typeface="Times New Roman" panose="02020603050405020304" pitchFamily="18" charset="0"/>
                <a:cs typeface="Arial" panose="020B0604020202020204" pitchFamily="34" charset="0"/>
              </a:rPr>
              <a:t>Boura-Halfon</a:t>
            </a:r>
            <a:r>
              <a:rPr lang="en-US" sz="1800" dirty="0">
                <a:solidFill>
                  <a:srgbClr val="57555B"/>
                </a:solidFill>
                <a:effectLst/>
                <a:latin typeface="Arial" panose="020B0604020202020204" pitchFamily="34" charset="0"/>
                <a:ea typeface="Times New Roman" panose="02020603050405020304" pitchFamily="18" charset="0"/>
                <a:cs typeface="Arial" panose="020B0604020202020204" pitchFamily="34" charset="0"/>
              </a:rPr>
              <a:t> &amp; </a:t>
            </a:r>
            <a:r>
              <a:rPr lang="en-US" sz="1800" dirty="0" err="1">
                <a:solidFill>
                  <a:srgbClr val="57555B"/>
                </a:solidFill>
                <a:effectLst/>
                <a:latin typeface="Arial" panose="020B0604020202020204" pitchFamily="34" charset="0"/>
                <a:ea typeface="Times New Roman" panose="02020603050405020304" pitchFamily="18" charset="0"/>
                <a:cs typeface="Arial" panose="020B0604020202020204" pitchFamily="34" charset="0"/>
              </a:rPr>
              <a:t>Zick</a:t>
            </a:r>
            <a:r>
              <a:rPr lang="en-US" sz="1800" dirty="0">
                <a:solidFill>
                  <a:srgbClr val="57555B"/>
                </a:solidFill>
                <a:effectLst/>
                <a:latin typeface="Arial" panose="020B0604020202020204" pitchFamily="34" charset="0"/>
                <a:ea typeface="Times New Roman" panose="02020603050405020304" pitchFamily="18" charset="0"/>
                <a:cs typeface="Arial" panose="020B0604020202020204" pitchFamily="34" charset="0"/>
              </a:rPr>
              <a:t>, 2009)</a:t>
            </a:r>
            <a:endParaRPr lang="en-US" sz="1800" dirty="0">
              <a:solidFill>
                <a:srgbClr val="57555B"/>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632878C-1642-CF60-FB28-D337E7A66E8A}"/>
              </a:ext>
            </a:extLst>
          </p:cNvPr>
          <p:cNvSpPr txBox="1"/>
          <p:nvPr/>
        </p:nvSpPr>
        <p:spPr>
          <a:xfrm>
            <a:off x="825036" y="1693157"/>
            <a:ext cx="4013182" cy="2308324"/>
          </a:xfrm>
          <a:prstGeom prst="rect">
            <a:avLst/>
          </a:prstGeom>
          <a:noFill/>
        </p:spPr>
        <p:txBody>
          <a:bodyPr wrap="square" rtlCol="0">
            <a:spAutoFit/>
          </a:bodyPr>
          <a:lstStyle/>
          <a:p>
            <a:r>
              <a:rPr lang="en-US" sz="1800" dirty="0">
                <a:solidFill>
                  <a:srgbClr val="57555B"/>
                </a:solidFill>
                <a:effectLst/>
                <a:latin typeface="Times"/>
              </a:rPr>
              <a:t>Ser/</a:t>
            </a:r>
            <a:r>
              <a:rPr lang="en-US" sz="1800" dirty="0" err="1">
                <a:solidFill>
                  <a:srgbClr val="57555B"/>
                </a:solidFill>
                <a:effectLst/>
                <a:latin typeface="Times"/>
              </a:rPr>
              <a:t>Thr</a:t>
            </a:r>
            <a:r>
              <a:rPr lang="en-US" sz="1800" dirty="0">
                <a:solidFill>
                  <a:srgbClr val="57555B"/>
                </a:solidFill>
                <a:effectLst/>
                <a:latin typeface="Times"/>
              </a:rPr>
              <a:t> phosphorylation of IRS proteins</a:t>
            </a:r>
          </a:p>
          <a:p>
            <a:r>
              <a:rPr lang="en-US" sz="1800" dirty="0">
                <a:solidFill>
                  <a:srgbClr val="57555B"/>
                </a:solidFill>
                <a:effectLst/>
                <a:latin typeface="Times"/>
              </a:rPr>
              <a:t>IRS-1, IRS-2</a:t>
            </a:r>
          </a:p>
          <a:p>
            <a:endParaRPr lang="en-US" sz="1800" dirty="0">
              <a:solidFill>
                <a:srgbClr val="57555B"/>
              </a:solidFill>
              <a:effectLst/>
              <a:latin typeface="Times"/>
            </a:endParaRPr>
          </a:p>
          <a:p>
            <a:r>
              <a:rPr lang="en-US" dirty="0">
                <a:solidFill>
                  <a:srgbClr val="57555B"/>
                </a:solidFill>
                <a:latin typeface="Times"/>
              </a:rPr>
              <a:t>Inflammatory conditions result in increased activation of the kinases  </a:t>
            </a:r>
            <a:r>
              <a:rPr lang="en-US" dirty="0">
                <a:solidFill>
                  <a:srgbClr val="57555B"/>
                </a:solidFill>
                <a:latin typeface="Times"/>
                <a:sym typeface="Wingdings" pitchFamily="2" charset="2"/>
              </a:rPr>
              <a:t> </a:t>
            </a:r>
            <a:r>
              <a:rPr lang="en-US" sz="1800" dirty="0">
                <a:solidFill>
                  <a:srgbClr val="57555B"/>
                </a:solidFill>
                <a:effectLst/>
                <a:latin typeface="Times"/>
              </a:rPr>
              <a:t> </a:t>
            </a:r>
          </a:p>
          <a:p>
            <a:r>
              <a:rPr lang="en-US" dirty="0">
                <a:solidFill>
                  <a:srgbClr val="57555B"/>
                </a:solidFill>
                <a:latin typeface="Times"/>
              </a:rPr>
              <a:t>IRS-1/2 Phosphorylation</a:t>
            </a:r>
          </a:p>
          <a:p>
            <a:endParaRPr lang="en-US" dirty="0">
              <a:solidFill>
                <a:srgbClr val="57555B"/>
              </a:solidFill>
              <a:latin typeface="Times"/>
            </a:endParaRPr>
          </a:p>
          <a:p>
            <a:r>
              <a:rPr lang="en-US" dirty="0">
                <a:solidFill>
                  <a:srgbClr val="57555B"/>
                </a:solidFill>
                <a:latin typeface="Times"/>
              </a:rPr>
              <a:t>Role of Metformin?</a:t>
            </a:r>
            <a:endParaRPr lang="en-US" dirty="0">
              <a:solidFill>
                <a:srgbClr val="57555B"/>
              </a:solidFill>
            </a:endParaRPr>
          </a:p>
        </p:txBody>
      </p:sp>
    </p:spTree>
    <p:extLst>
      <p:ext uri="{BB962C8B-B14F-4D97-AF65-F5344CB8AC3E}">
        <p14:creationId xmlns:p14="http://schemas.microsoft.com/office/powerpoint/2010/main" val="2661203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825547" cy="734817"/>
          </a:xfrm>
          <a:prstGeom prst="rect">
            <a:avLst/>
          </a:prstGeom>
          <a:noFill/>
        </p:spPr>
        <p:txBody>
          <a:bodyPr wrap="none" rtlCol="0">
            <a:spAutoFit/>
          </a:bodyPr>
          <a:lstStyle/>
          <a:p>
            <a:pPr fontAlgn="t">
              <a:lnSpc>
                <a:spcPts val="5000"/>
              </a:lnSpc>
            </a:pPr>
            <a:r>
              <a:rPr lang="en-US" sz="4200" b="1" spc="-30" dirty="0">
                <a:solidFill>
                  <a:schemeClr val="bg1"/>
                </a:solidFill>
              </a:rPr>
              <a:t>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9590" y="19417"/>
            <a:ext cx="12192000" cy="1177675"/>
          </a:xfrm>
          <a:prstGeom prst="rect">
            <a:avLst/>
          </a:prstGeom>
        </p:spPr>
      </p:pic>
      <p:sp>
        <p:nvSpPr>
          <p:cNvPr id="11" name="TextBox 10">
            <a:extLst>
              <a:ext uri="{FF2B5EF4-FFF2-40B4-BE49-F238E27FC236}">
                <a16:creationId xmlns:a16="http://schemas.microsoft.com/office/drawing/2014/main" id="{A06EF2FE-C815-C44C-4933-DFCA899A1966}"/>
              </a:ext>
            </a:extLst>
          </p:cNvPr>
          <p:cNvSpPr txBox="1"/>
          <p:nvPr/>
        </p:nvSpPr>
        <p:spPr>
          <a:xfrm>
            <a:off x="4723372" y="6249744"/>
            <a:ext cx="2745256" cy="369332"/>
          </a:xfrm>
          <a:prstGeom prst="rect">
            <a:avLst/>
          </a:prstGeom>
          <a:noFill/>
        </p:spPr>
        <p:txBody>
          <a:bodyPr wrap="square">
            <a:spAutoFit/>
          </a:bodyPr>
          <a:lstStyle/>
          <a:p>
            <a:pPr marL="0" marR="0">
              <a:spcBef>
                <a:spcPts val="0"/>
              </a:spcBef>
              <a:spcAft>
                <a:spcPts val="0"/>
              </a:spcAft>
            </a:pPr>
            <a:r>
              <a:rPr lang="en-US" sz="1800" dirty="0">
                <a:solidFill>
                  <a:srgbClr val="57555B"/>
                </a:solidFill>
                <a:effectLst/>
                <a:latin typeface="Arial" panose="020B0604020202020204" pitchFamily="34" charset="0"/>
                <a:ea typeface="Times New Roman" panose="02020603050405020304" pitchFamily="18" charset="0"/>
                <a:cs typeface="Arial" panose="020B0604020202020204" pitchFamily="34" charset="0"/>
              </a:rPr>
              <a:t>(</a:t>
            </a:r>
            <a:r>
              <a:rPr lang="en-US" sz="1800" dirty="0" err="1">
                <a:solidFill>
                  <a:srgbClr val="57555B"/>
                </a:solidFill>
                <a:effectLst/>
                <a:latin typeface="Arial" panose="020B0604020202020204" pitchFamily="34" charset="0"/>
                <a:ea typeface="Calibri" panose="020F0502020204030204" pitchFamily="34" charset="0"/>
              </a:rPr>
              <a:t>Rivellese</a:t>
            </a:r>
            <a:r>
              <a:rPr lang="en-US" sz="1800" dirty="0">
                <a:solidFill>
                  <a:srgbClr val="57555B"/>
                </a:solidFill>
                <a:effectLst/>
                <a:latin typeface="Arial" panose="020B0604020202020204" pitchFamily="34" charset="0"/>
                <a:ea typeface="Calibri" panose="020F0502020204030204" pitchFamily="34" charset="0"/>
              </a:rPr>
              <a:t> et al., 2020</a:t>
            </a:r>
            <a:r>
              <a:rPr lang="en-US" dirty="0">
                <a:solidFill>
                  <a:srgbClr val="57555B"/>
                </a:solidFill>
                <a:effectLst/>
              </a:rPr>
              <a:t> )</a:t>
            </a:r>
            <a:endParaRPr lang="en-US" sz="1800" dirty="0">
              <a:solidFill>
                <a:srgbClr val="57555B"/>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632878C-1642-CF60-FB28-D337E7A66E8A}"/>
              </a:ext>
            </a:extLst>
          </p:cNvPr>
          <p:cNvSpPr txBox="1"/>
          <p:nvPr/>
        </p:nvSpPr>
        <p:spPr>
          <a:xfrm>
            <a:off x="8299048" y="2551836"/>
            <a:ext cx="3308597" cy="1754326"/>
          </a:xfrm>
          <a:prstGeom prst="rect">
            <a:avLst/>
          </a:prstGeom>
          <a:noFill/>
        </p:spPr>
        <p:txBody>
          <a:bodyPr wrap="square" rtlCol="0">
            <a:spAutoFit/>
          </a:bodyPr>
          <a:lstStyle/>
          <a:p>
            <a:r>
              <a:rPr lang="en-US" dirty="0">
                <a:solidFill>
                  <a:srgbClr val="57555B"/>
                </a:solidFill>
                <a:latin typeface="Times"/>
              </a:rPr>
              <a:t>Inflammatory cells involved systemically and locally</a:t>
            </a:r>
          </a:p>
          <a:p>
            <a:endParaRPr lang="en-US" dirty="0">
              <a:solidFill>
                <a:srgbClr val="57555B"/>
              </a:solidFill>
              <a:latin typeface="Times"/>
            </a:endParaRPr>
          </a:p>
          <a:p>
            <a:r>
              <a:rPr lang="en-US" dirty="0">
                <a:solidFill>
                  <a:srgbClr val="57555B"/>
                </a:solidFill>
                <a:latin typeface="Times"/>
              </a:rPr>
              <a:t>High fat diet </a:t>
            </a:r>
            <a:r>
              <a:rPr lang="en-US" dirty="0">
                <a:solidFill>
                  <a:srgbClr val="57555B"/>
                </a:solidFill>
                <a:latin typeface="Times"/>
                <a:sym typeface="Wingdings" pitchFamily="2" charset="2"/>
              </a:rPr>
              <a:t> oxidative process</a:t>
            </a:r>
          </a:p>
          <a:p>
            <a:r>
              <a:rPr lang="en-US" dirty="0">
                <a:solidFill>
                  <a:srgbClr val="57555B"/>
                </a:solidFill>
                <a:latin typeface="Times"/>
                <a:sym typeface="Wingdings" pitchFamily="2" charset="2"/>
              </a:rPr>
              <a:t>IR  IR1/2 </a:t>
            </a:r>
            <a:r>
              <a:rPr lang="en-US" dirty="0" err="1">
                <a:solidFill>
                  <a:srgbClr val="57555B"/>
                </a:solidFill>
                <a:latin typeface="Times"/>
                <a:sym typeface="Wingdings" pitchFamily="2" charset="2"/>
              </a:rPr>
              <a:t>phosorylation</a:t>
            </a:r>
            <a:endParaRPr lang="en-US" dirty="0">
              <a:solidFill>
                <a:srgbClr val="57555B"/>
              </a:solidFill>
              <a:latin typeface="Times"/>
              <a:sym typeface="Wingdings" pitchFamily="2" charset="2"/>
            </a:endParaRPr>
          </a:p>
          <a:p>
            <a:endParaRPr lang="en-US" dirty="0">
              <a:solidFill>
                <a:srgbClr val="57555B"/>
              </a:solidFill>
              <a:latin typeface="Times"/>
              <a:sym typeface="Wingdings" pitchFamily="2" charset="2"/>
            </a:endParaRPr>
          </a:p>
        </p:txBody>
      </p:sp>
      <p:pic>
        <p:nvPicPr>
          <p:cNvPr id="5" name="Picture 4" descr="Diagram&#10;&#10;Description automatically generated">
            <a:extLst>
              <a:ext uri="{FF2B5EF4-FFF2-40B4-BE49-F238E27FC236}">
                <a16:creationId xmlns:a16="http://schemas.microsoft.com/office/drawing/2014/main" id="{B91A8775-B022-C6CA-1239-ACC53124C791}"/>
              </a:ext>
            </a:extLst>
          </p:cNvPr>
          <p:cNvPicPr>
            <a:picLocks noChangeAspect="1"/>
          </p:cNvPicPr>
          <p:nvPr/>
        </p:nvPicPr>
        <p:blipFill>
          <a:blip r:embed="rId3"/>
          <a:stretch>
            <a:fillRect/>
          </a:stretch>
        </p:blipFill>
        <p:spPr>
          <a:xfrm>
            <a:off x="755793" y="1421012"/>
            <a:ext cx="7125621" cy="4015975"/>
          </a:xfrm>
          <a:prstGeom prst="rect">
            <a:avLst/>
          </a:prstGeom>
        </p:spPr>
      </p:pic>
      <p:sp>
        <p:nvSpPr>
          <p:cNvPr id="17" name="TextBox 16">
            <a:extLst>
              <a:ext uri="{FF2B5EF4-FFF2-40B4-BE49-F238E27FC236}">
                <a16:creationId xmlns:a16="http://schemas.microsoft.com/office/drawing/2014/main" id="{47CF7D50-AE60-EADD-D6D7-B4811F15E837}"/>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Insulin Resistance</a:t>
            </a:r>
          </a:p>
        </p:txBody>
      </p:sp>
    </p:spTree>
    <p:extLst>
      <p:ext uri="{BB962C8B-B14F-4D97-AF65-F5344CB8AC3E}">
        <p14:creationId xmlns:p14="http://schemas.microsoft.com/office/powerpoint/2010/main" val="3145763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825547" cy="734817"/>
          </a:xfrm>
          <a:prstGeom prst="rect">
            <a:avLst/>
          </a:prstGeom>
          <a:noFill/>
        </p:spPr>
        <p:txBody>
          <a:bodyPr wrap="none" rtlCol="0">
            <a:spAutoFit/>
          </a:bodyPr>
          <a:lstStyle/>
          <a:p>
            <a:pPr fontAlgn="t">
              <a:lnSpc>
                <a:spcPts val="5000"/>
              </a:lnSpc>
            </a:pPr>
            <a:r>
              <a:rPr lang="en-US" sz="4200" b="1" spc="-30" dirty="0">
                <a:solidFill>
                  <a:schemeClr val="bg1"/>
                </a:solidFill>
              </a:rPr>
              <a:t>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9590" y="19417"/>
            <a:ext cx="12192000" cy="1177675"/>
          </a:xfrm>
          <a:prstGeom prst="rect">
            <a:avLst/>
          </a:prstGeom>
        </p:spPr>
      </p:pic>
      <p:sp>
        <p:nvSpPr>
          <p:cNvPr id="17" name="TextBox 16">
            <a:extLst>
              <a:ext uri="{FF2B5EF4-FFF2-40B4-BE49-F238E27FC236}">
                <a16:creationId xmlns:a16="http://schemas.microsoft.com/office/drawing/2014/main" id="{47CF7D50-AE60-EADD-D6D7-B4811F15E837}"/>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What is the theme ? Confused?</a:t>
            </a:r>
          </a:p>
        </p:txBody>
      </p:sp>
      <p:sp>
        <p:nvSpPr>
          <p:cNvPr id="9" name="TextBox 8">
            <a:extLst>
              <a:ext uri="{FF2B5EF4-FFF2-40B4-BE49-F238E27FC236}">
                <a16:creationId xmlns:a16="http://schemas.microsoft.com/office/drawing/2014/main" id="{C2BD8FD6-9972-6070-B6E5-34FB2FDEFD5E}"/>
              </a:ext>
            </a:extLst>
          </p:cNvPr>
          <p:cNvSpPr txBox="1"/>
          <p:nvPr/>
        </p:nvSpPr>
        <p:spPr>
          <a:xfrm>
            <a:off x="1195069" y="1961724"/>
            <a:ext cx="3773347" cy="3133486"/>
          </a:xfrm>
          <a:prstGeom prst="rect">
            <a:avLst/>
          </a:prstGeom>
          <a:noFill/>
        </p:spPr>
        <p:txBody>
          <a:bodyPr wrap="square" rtlCol="0">
            <a:spAutoFit/>
          </a:bodyPr>
          <a:lstStyle/>
          <a:p>
            <a:r>
              <a:rPr lang="en-US" sz="2800" b="0" i="0" u="none" strike="noStrike" dirty="0">
                <a:solidFill>
                  <a:srgbClr val="57555B"/>
                </a:solidFill>
                <a:effectLst/>
              </a:rPr>
              <a:t>The expression and secretion of a wide variety of adipokines implicated in insulin resistance, including adiponectin and others, are also altered in PCOS.</a:t>
            </a:r>
            <a:endParaRPr lang="en-US" sz="2800" dirty="0">
              <a:solidFill>
                <a:srgbClr val="57555B"/>
              </a:solidFill>
            </a:endParaRPr>
          </a:p>
        </p:txBody>
      </p:sp>
      <p:sp>
        <p:nvSpPr>
          <p:cNvPr id="21" name="Rectangle 5">
            <a:extLst>
              <a:ext uri="{FF2B5EF4-FFF2-40B4-BE49-F238E27FC236}">
                <a16:creationId xmlns:a16="http://schemas.microsoft.com/office/drawing/2014/main" id="{2214C4A0-0953-E045-0F6C-4ABD13D2325A}"/>
              </a:ext>
            </a:extLst>
          </p:cNvPr>
          <p:cNvSpPr>
            <a:spLocks noChangeArrowheads="1"/>
          </p:cNvSpPr>
          <p:nvPr/>
        </p:nvSpPr>
        <p:spPr bwMode="auto">
          <a:xfrm>
            <a:off x="4896928" y="6245448"/>
            <a:ext cx="2569581" cy="377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57555B"/>
                </a:solidFill>
                <a:effectLst/>
                <a:latin typeface="Arial" panose="020B0604020202020204" pitchFamily="34" charset="0"/>
                <a:ea typeface="Calibri" panose="020F0502020204030204" pitchFamily="34" charset="0"/>
                <a:cs typeface="Arial" panose="020B0604020202020204" pitchFamily="34" charset="0"/>
              </a:rPr>
              <a:t>(Spritzer et al., 2015)</a:t>
            </a:r>
            <a:endParaRPr kumimoji="0" lang="en-US" altLang="en-US" b="0" i="0" u="none" strike="noStrike" cap="none" normalizeH="0" baseline="0" dirty="0">
              <a:ln>
                <a:noFill/>
              </a:ln>
              <a:solidFill>
                <a:srgbClr val="57555B"/>
              </a:solidFill>
              <a:effectLst/>
              <a:latin typeface="Arial" panose="020B0604020202020204" pitchFamily="34" charset="0"/>
              <a:cs typeface="Arial" panose="020B0604020202020204" pitchFamily="34" charset="0"/>
            </a:endParaRPr>
          </a:p>
        </p:txBody>
      </p:sp>
      <p:pic>
        <p:nvPicPr>
          <p:cNvPr id="23" name="Picture 22" descr="Diagram&#10;&#10;Description automatically generated">
            <a:extLst>
              <a:ext uri="{FF2B5EF4-FFF2-40B4-BE49-F238E27FC236}">
                <a16:creationId xmlns:a16="http://schemas.microsoft.com/office/drawing/2014/main" id="{E2741600-2AA7-8254-9502-4FD91BECE52F}"/>
              </a:ext>
            </a:extLst>
          </p:cNvPr>
          <p:cNvPicPr>
            <a:picLocks noChangeAspect="1"/>
          </p:cNvPicPr>
          <p:nvPr/>
        </p:nvPicPr>
        <p:blipFill>
          <a:blip r:embed="rId3"/>
          <a:stretch>
            <a:fillRect/>
          </a:stretch>
        </p:blipFill>
        <p:spPr>
          <a:xfrm>
            <a:off x="5132152" y="1488764"/>
            <a:ext cx="6700974" cy="3870314"/>
          </a:xfrm>
          <a:prstGeom prst="rect">
            <a:avLst/>
          </a:prstGeom>
        </p:spPr>
      </p:pic>
    </p:spTree>
    <p:extLst>
      <p:ext uri="{BB962C8B-B14F-4D97-AF65-F5344CB8AC3E}">
        <p14:creationId xmlns:p14="http://schemas.microsoft.com/office/powerpoint/2010/main" val="2259954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2929072" cy="734817"/>
          </a:xfrm>
          <a:prstGeom prst="rect">
            <a:avLst/>
          </a:prstGeom>
          <a:noFill/>
        </p:spPr>
        <p:txBody>
          <a:bodyPr wrap="none" rtlCol="0">
            <a:spAutoFit/>
          </a:bodyPr>
          <a:lstStyle/>
          <a:p>
            <a:pPr fontAlgn="t">
              <a:lnSpc>
                <a:spcPts val="5000"/>
              </a:lnSpc>
            </a:pPr>
            <a:r>
              <a:rPr lang="en-US" sz="4200" b="1" spc="-30" dirty="0">
                <a:solidFill>
                  <a:schemeClr val="bg1"/>
                </a:solidFill>
              </a:rPr>
              <a:t>Instructions: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0A6A41-04A5-8FCB-2B29-A7D0A60549AB}"/>
              </a:ext>
            </a:extLst>
          </p:cNvPr>
          <p:cNvSpPr txBox="1"/>
          <p:nvPr/>
        </p:nvSpPr>
        <p:spPr>
          <a:xfrm>
            <a:off x="825036" y="1394324"/>
            <a:ext cx="10851852" cy="4612096"/>
          </a:xfrm>
          <a:prstGeom prst="rect">
            <a:avLst/>
          </a:prstGeom>
          <a:noFill/>
        </p:spPr>
        <p:txBody>
          <a:bodyPr wrap="square" rtlCol="0">
            <a:spAutoFit/>
          </a:bodyPr>
          <a:lstStyle/>
          <a:p>
            <a:pPr>
              <a:lnSpc>
                <a:spcPts val="3200"/>
              </a:lnSpc>
            </a:pPr>
            <a:r>
              <a:rPr lang="en-US" sz="3200" dirty="0">
                <a:solidFill>
                  <a:srgbClr val="626569"/>
                </a:solidFill>
              </a:rPr>
              <a:t>Define:</a:t>
            </a:r>
          </a:p>
          <a:p>
            <a:pPr>
              <a:lnSpc>
                <a:spcPts val="3200"/>
              </a:lnSpc>
            </a:pPr>
            <a:r>
              <a:rPr lang="en-US" sz="3200" dirty="0">
                <a:solidFill>
                  <a:srgbClr val="626569"/>
                </a:solidFill>
              </a:rPr>
              <a:t>		Obesity, Causes</a:t>
            </a:r>
          </a:p>
          <a:p>
            <a:pPr>
              <a:lnSpc>
                <a:spcPts val="3200"/>
              </a:lnSpc>
            </a:pPr>
            <a:r>
              <a:rPr lang="en-US" sz="3200" dirty="0">
                <a:solidFill>
                  <a:srgbClr val="626569"/>
                </a:solidFill>
              </a:rPr>
              <a:t>		Polycystic Ovarian Syndrome</a:t>
            </a:r>
          </a:p>
          <a:p>
            <a:pPr>
              <a:lnSpc>
                <a:spcPts val="3200"/>
              </a:lnSpc>
            </a:pPr>
            <a:r>
              <a:rPr lang="en-US" sz="3200" dirty="0">
                <a:solidFill>
                  <a:srgbClr val="626569"/>
                </a:solidFill>
              </a:rPr>
              <a:t>		Type II diabetes and Insulin Resistance</a:t>
            </a:r>
          </a:p>
          <a:p>
            <a:pPr>
              <a:lnSpc>
                <a:spcPts val="3200"/>
              </a:lnSpc>
            </a:pPr>
            <a:r>
              <a:rPr lang="en-US" sz="3200" dirty="0">
                <a:solidFill>
                  <a:srgbClr val="626569"/>
                </a:solidFill>
              </a:rPr>
              <a:t>		</a:t>
            </a:r>
            <a:r>
              <a:rPr lang="en-US" dirty="0">
                <a:solidFill>
                  <a:srgbClr val="626569"/>
                </a:solidFill>
              </a:rPr>
              <a:t>Metabolic Syndrome</a:t>
            </a:r>
          </a:p>
          <a:p>
            <a:pPr>
              <a:lnSpc>
                <a:spcPts val="3200"/>
              </a:lnSpc>
            </a:pPr>
            <a:endParaRPr lang="en-US" sz="3200" dirty="0">
              <a:solidFill>
                <a:srgbClr val="626569"/>
              </a:solidFill>
            </a:endParaRPr>
          </a:p>
          <a:p>
            <a:pPr>
              <a:lnSpc>
                <a:spcPts val="3200"/>
              </a:lnSpc>
            </a:pPr>
            <a:r>
              <a:rPr lang="en-US" sz="3200" dirty="0">
                <a:solidFill>
                  <a:srgbClr val="626569"/>
                </a:solidFill>
              </a:rPr>
              <a:t>Changing Paradigm:</a:t>
            </a:r>
          </a:p>
          <a:p>
            <a:pPr>
              <a:lnSpc>
                <a:spcPts val="3200"/>
              </a:lnSpc>
            </a:pPr>
            <a:r>
              <a:rPr lang="en-US" sz="3200" dirty="0">
                <a:solidFill>
                  <a:srgbClr val="626569"/>
                </a:solidFill>
              </a:rPr>
              <a:t>		Diagnostic criteria</a:t>
            </a:r>
          </a:p>
          <a:p>
            <a:pPr>
              <a:lnSpc>
                <a:spcPts val="3200"/>
              </a:lnSpc>
            </a:pPr>
            <a:r>
              <a:rPr lang="en-US" sz="3200" dirty="0">
                <a:solidFill>
                  <a:srgbClr val="626569"/>
                </a:solidFill>
              </a:rPr>
              <a:t>		Treatment options</a:t>
            </a:r>
          </a:p>
          <a:p>
            <a:pPr>
              <a:lnSpc>
                <a:spcPts val="3200"/>
              </a:lnSpc>
            </a:pPr>
            <a:r>
              <a:rPr lang="en-US" sz="3200" dirty="0">
                <a:solidFill>
                  <a:srgbClr val="626569"/>
                </a:solidFill>
              </a:rPr>
              <a:t>		Follow the Science</a:t>
            </a:r>
          </a:p>
          <a:p>
            <a:pPr>
              <a:lnSpc>
                <a:spcPts val="3200"/>
              </a:lnSpc>
            </a:pPr>
            <a:r>
              <a:rPr lang="en-US" sz="3200" dirty="0">
                <a:solidFill>
                  <a:srgbClr val="626569"/>
                </a:solidFill>
              </a:rPr>
              <a:t>		All interconnected conditions</a:t>
            </a: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0" y="18836"/>
            <a:ext cx="12192000" cy="1177675"/>
          </a:xfrm>
          <a:prstGeom prst="rect">
            <a:avLst/>
          </a:prstGeom>
        </p:spPr>
      </p:pic>
      <p:sp>
        <p:nvSpPr>
          <p:cNvPr id="4" name="TextBox 3">
            <a:extLst>
              <a:ext uri="{FF2B5EF4-FFF2-40B4-BE49-F238E27FC236}">
                <a16:creationId xmlns:a16="http://schemas.microsoft.com/office/drawing/2014/main" id="{B83A7B2C-4D9D-E544-C80C-C4A7685F2D0C}"/>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Objective</a:t>
            </a:r>
          </a:p>
        </p:txBody>
      </p:sp>
    </p:spTree>
    <p:extLst>
      <p:ext uri="{BB962C8B-B14F-4D97-AF65-F5344CB8AC3E}">
        <p14:creationId xmlns:p14="http://schemas.microsoft.com/office/powerpoint/2010/main" val="1081851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825547" cy="734817"/>
          </a:xfrm>
          <a:prstGeom prst="rect">
            <a:avLst/>
          </a:prstGeom>
          <a:noFill/>
        </p:spPr>
        <p:txBody>
          <a:bodyPr wrap="none" rtlCol="0">
            <a:spAutoFit/>
          </a:bodyPr>
          <a:lstStyle/>
          <a:p>
            <a:pPr fontAlgn="t">
              <a:lnSpc>
                <a:spcPts val="5000"/>
              </a:lnSpc>
            </a:pPr>
            <a:r>
              <a:rPr lang="en-US" sz="4200" b="1" spc="-30" dirty="0">
                <a:solidFill>
                  <a:schemeClr val="bg1"/>
                </a:solidFill>
              </a:rPr>
              <a:t>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9590" y="19417"/>
            <a:ext cx="12192000" cy="1177675"/>
          </a:xfrm>
          <a:prstGeom prst="rect">
            <a:avLst/>
          </a:prstGeom>
        </p:spPr>
      </p:pic>
      <p:sp>
        <p:nvSpPr>
          <p:cNvPr id="17" name="TextBox 16">
            <a:extLst>
              <a:ext uri="{FF2B5EF4-FFF2-40B4-BE49-F238E27FC236}">
                <a16:creationId xmlns:a16="http://schemas.microsoft.com/office/drawing/2014/main" id="{47CF7D50-AE60-EADD-D6D7-B4811F15E837}"/>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What is the punch line? </a:t>
            </a:r>
          </a:p>
        </p:txBody>
      </p:sp>
      <p:sp>
        <p:nvSpPr>
          <p:cNvPr id="21" name="Rectangle 5">
            <a:extLst>
              <a:ext uri="{FF2B5EF4-FFF2-40B4-BE49-F238E27FC236}">
                <a16:creationId xmlns:a16="http://schemas.microsoft.com/office/drawing/2014/main" id="{2214C4A0-0953-E045-0F6C-4ABD13D2325A}"/>
              </a:ext>
            </a:extLst>
          </p:cNvPr>
          <p:cNvSpPr>
            <a:spLocks noChangeArrowheads="1"/>
          </p:cNvSpPr>
          <p:nvPr/>
        </p:nvSpPr>
        <p:spPr bwMode="auto">
          <a:xfrm>
            <a:off x="7586136" y="6315602"/>
            <a:ext cx="2569581" cy="377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57555B"/>
                </a:solidFill>
                <a:effectLst/>
                <a:latin typeface="Arial" panose="020B0604020202020204" pitchFamily="34" charset="0"/>
                <a:ea typeface="Calibri" panose="020F0502020204030204" pitchFamily="34" charset="0"/>
                <a:cs typeface="Arial" panose="020B0604020202020204" pitchFamily="34" charset="0"/>
              </a:rPr>
              <a:t>(Spritzer et al., 2015)</a:t>
            </a:r>
            <a:endParaRPr kumimoji="0" lang="en-US" altLang="en-US" b="0" i="0" u="none" strike="noStrike" cap="none" normalizeH="0" baseline="0" dirty="0">
              <a:ln>
                <a:noFill/>
              </a:ln>
              <a:solidFill>
                <a:srgbClr val="57555B"/>
              </a:solidFill>
              <a:effectLst/>
              <a:latin typeface="Arial" panose="020B0604020202020204" pitchFamily="34" charset="0"/>
              <a:cs typeface="Arial" panose="020B0604020202020204" pitchFamily="34" charset="0"/>
            </a:endParaRPr>
          </a:p>
        </p:txBody>
      </p:sp>
      <p:pic>
        <p:nvPicPr>
          <p:cNvPr id="23" name="Picture 22" descr="Diagram&#10;&#10;Description automatically generated">
            <a:extLst>
              <a:ext uri="{FF2B5EF4-FFF2-40B4-BE49-F238E27FC236}">
                <a16:creationId xmlns:a16="http://schemas.microsoft.com/office/drawing/2014/main" id="{E2741600-2AA7-8254-9502-4FD91BECE52F}"/>
              </a:ext>
            </a:extLst>
          </p:cNvPr>
          <p:cNvPicPr>
            <a:picLocks noChangeAspect="1"/>
          </p:cNvPicPr>
          <p:nvPr/>
        </p:nvPicPr>
        <p:blipFill>
          <a:blip r:embed="rId3"/>
          <a:stretch>
            <a:fillRect/>
          </a:stretch>
        </p:blipFill>
        <p:spPr>
          <a:xfrm>
            <a:off x="5205472" y="1531111"/>
            <a:ext cx="6627653" cy="3827966"/>
          </a:xfrm>
          <a:prstGeom prst="rect">
            <a:avLst/>
          </a:prstGeom>
        </p:spPr>
      </p:pic>
      <p:sp>
        <p:nvSpPr>
          <p:cNvPr id="9" name="TextBox 8">
            <a:extLst>
              <a:ext uri="{FF2B5EF4-FFF2-40B4-BE49-F238E27FC236}">
                <a16:creationId xmlns:a16="http://schemas.microsoft.com/office/drawing/2014/main" id="{C2BD8FD6-9972-6070-B6E5-34FB2FDEFD5E}"/>
              </a:ext>
            </a:extLst>
          </p:cNvPr>
          <p:cNvSpPr txBox="1"/>
          <p:nvPr/>
        </p:nvSpPr>
        <p:spPr>
          <a:xfrm>
            <a:off x="474562" y="2503405"/>
            <a:ext cx="5202338" cy="2677656"/>
          </a:xfrm>
          <a:prstGeom prst="rect">
            <a:avLst/>
          </a:prstGeom>
          <a:noFill/>
        </p:spPr>
        <p:txBody>
          <a:bodyPr wrap="square" rtlCol="0">
            <a:spAutoFit/>
          </a:bodyPr>
          <a:lstStyle/>
          <a:p>
            <a:r>
              <a:rPr lang="en-US" sz="2800" b="0" i="0" u="none" strike="noStrike" dirty="0">
                <a:solidFill>
                  <a:srgbClr val="FF0000"/>
                </a:solidFill>
                <a:effectLst/>
              </a:rPr>
              <a:t>Insulin Resistance </a:t>
            </a:r>
            <a:r>
              <a:rPr lang="en-US" sz="2800" dirty="0">
                <a:solidFill>
                  <a:srgbClr val="57555B"/>
                </a:solidFill>
              </a:rPr>
              <a:t>	</a:t>
            </a:r>
          </a:p>
          <a:p>
            <a:r>
              <a:rPr lang="en-US" sz="2800" dirty="0">
                <a:solidFill>
                  <a:srgbClr val="57555B"/>
                </a:solidFill>
              </a:rPr>
              <a:t>	Oxidation</a:t>
            </a:r>
          </a:p>
          <a:p>
            <a:r>
              <a:rPr lang="en-US" sz="2800" dirty="0">
                <a:solidFill>
                  <a:srgbClr val="57555B"/>
                </a:solidFill>
              </a:rPr>
              <a:t>	Fat metabolism dysfunction</a:t>
            </a:r>
          </a:p>
          <a:p>
            <a:r>
              <a:rPr lang="en-US" sz="2800" dirty="0">
                <a:solidFill>
                  <a:srgbClr val="57555B"/>
                </a:solidFill>
              </a:rPr>
              <a:t>	PCOS (♀)</a:t>
            </a:r>
          </a:p>
          <a:p>
            <a:r>
              <a:rPr lang="en-US" sz="2800" dirty="0">
                <a:solidFill>
                  <a:srgbClr val="57555B"/>
                </a:solidFill>
              </a:rPr>
              <a:t>	Weight gain </a:t>
            </a:r>
          </a:p>
          <a:p>
            <a:endParaRPr lang="en-US" sz="2800" dirty="0">
              <a:solidFill>
                <a:srgbClr val="57555B"/>
              </a:solidFill>
            </a:endParaRPr>
          </a:p>
        </p:txBody>
      </p:sp>
      <p:sp>
        <p:nvSpPr>
          <p:cNvPr id="2" name="Rectangle 1">
            <a:extLst>
              <a:ext uri="{FF2B5EF4-FFF2-40B4-BE49-F238E27FC236}">
                <a16:creationId xmlns:a16="http://schemas.microsoft.com/office/drawing/2014/main" id="{52B80652-8192-ED9B-C33F-77A170F575D3}"/>
              </a:ext>
            </a:extLst>
          </p:cNvPr>
          <p:cNvSpPr>
            <a:spLocks noChangeArrowheads="1"/>
          </p:cNvSpPr>
          <p:nvPr/>
        </p:nvSpPr>
        <p:spPr bwMode="auto">
          <a:xfrm>
            <a:off x="1237809" y="6348698"/>
            <a:ext cx="2933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57555B"/>
                </a:solidFill>
                <a:effectLst/>
                <a:latin typeface="Arial" panose="020B0604020202020204" pitchFamily="34" charset="0"/>
                <a:ea typeface="Times New Roman" panose="02020603050405020304" pitchFamily="18" charset="0"/>
                <a:cs typeface="Arial" panose="020B0604020202020204" pitchFamily="34" charset="0"/>
              </a:rPr>
              <a:t>(Barber &amp; Franks, 2021)</a:t>
            </a:r>
            <a:endParaRPr kumimoji="0" lang="en-US" altLang="en-US" sz="2800" b="0" i="0" u="none" strike="noStrike" cap="none" normalizeH="0" baseline="0" dirty="0">
              <a:ln>
                <a:noFill/>
              </a:ln>
              <a:solidFill>
                <a:srgbClr val="57555B"/>
              </a:solidFill>
              <a:effectLst/>
              <a:latin typeface="Arial" panose="020B0604020202020204" pitchFamily="34" charset="0"/>
            </a:endParaRPr>
          </a:p>
        </p:txBody>
      </p:sp>
      <p:cxnSp>
        <p:nvCxnSpPr>
          <p:cNvPr id="36" name="Elbow Connector 35">
            <a:extLst>
              <a:ext uri="{FF2B5EF4-FFF2-40B4-BE49-F238E27FC236}">
                <a16:creationId xmlns:a16="http://schemas.microsoft.com/office/drawing/2014/main" id="{03BC4D4B-E6F4-3A2D-B5F7-9C17A5D56918}"/>
              </a:ext>
            </a:extLst>
          </p:cNvPr>
          <p:cNvCxnSpPr>
            <a:cxnSpLocks/>
          </p:cNvCxnSpPr>
          <p:nvPr/>
        </p:nvCxnSpPr>
        <p:spPr>
          <a:xfrm rot="16200000" flipV="1">
            <a:off x="374833" y="3320803"/>
            <a:ext cx="1427837" cy="819698"/>
          </a:xfrm>
          <a:prstGeom prst="bentConnector3">
            <a:avLst>
              <a:gd name="adj1" fmla="val -2478"/>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174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825547" cy="734817"/>
          </a:xfrm>
          <a:prstGeom prst="rect">
            <a:avLst/>
          </a:prstGeom>
          <a:noFill/>
        </p:spPr>
        <p:txBody>
          <a:bodyPr wrap="none" rtlCol="0">
            <a:spAutoFit/>
          </a:bodyPr>
          <a:lstStyle/>
          <a:p>
            <a:pPr fontAlgn="t">
              <a:lnSpc>
                <a:spcPts val="5000"/>
              </a:lnSpc>
            </a:pPr>
            <a:r>
              <a:rPr lang="en-US" sz="4200" b="1" spc="-30" dirty="0">
                <a:solidFill>
                  <a:schemeClr val="bg1"/>
                </a:solidFill>
              </a:rPr>
              <a:t>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9590" y="19417"/>
            <a:ext cx="12192000" cy="1177675"/>
          </a:xfrm>
          <a:prstGeom prst="rect">
            <a:avLst/>
          </a:prstGeom>
        </p:spPr>
      </p:pic>
      <p:sp>
        <p:nvSpPr>
          <p:cNvPr id="17" name="TextBox 16">
            <a:extLst>
              <a:ext uri="{FF2B5EF4-FFF2-40B4-BE49-F238E27FC236}">
                <a16:creationId xmlns:a16="http://schemas.microsoft.com/office/drawing/2014/main" id="{47CF7D50-AE60-EADD-D6D7-B4811F15E837}"/>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One thing to remember </a:t>
            </a:r>
          </a:p>
        </p:txBody>
      </p:sp>
      <p:grpSp>
        <p:nvGrpSpPr>
          <p:cNvPr id="54" name="Group 53">
            <a:extLst>
              <a:ext uri="{FF2B5EF4-FFF2-40B4-BE49-F238E27FC236}">
                <a16:creationId xmlns:a16="http://schemas.microsoft.com/office/drawing/2014/main" id="{A9428354-502C-888A-9453-97DF2E828C12}"/>
              </a:ext>
            </a:extLst>
          </p:cNvPr>
          <p:cNvGrpSpPr/>
          <p:nvPr/>
        </p:nvGrpSpPr>
        <p:grpSpPr>
          <a:xfrm>
            <a:off x="2030406" y="1730648"/>
            <a:ext cx="8302625" cy="4773916"/>
            <a:chOff x="609600" y="1620838"/>
            <a:chExt cx="8302625" cy="4703762"/>
          </a:xfrm>
        </p:grpSpPr>
        <p:sp>
          <p:nvSpPr>
            <p:cNvPr id="55" name="Rectangle 10">
              <a:extLst>
                <a:ext uri="{FF2B5EF4-FFF2-40B4-BE49-F238E27FC236}">
                  <a16:creationId xmlns:a16="http://schemas.microsoft.com/office/drawing/2014/main" id="{9D6F3E91-700A-237F-418A-5EE3D280A1B9}"/>
                </a:ext>
              </a:extLst>
            </p:cNvPr>
            <p:cNvSpPr>
              <a:spLocks noChangeArrowheads="1"/>
            </p:cNvSpPr>
            <p:nvPr/>
          </p:nvSpPr>
          <p:spPr bwMode="auto">
            <a:xfrm>
              <a:off x="6883400" y="4852988"/>
              <a:ext cx="20288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tabLst>
                  <a:tab pos="457200" algn="l"/>
                  <a:tab pos="914400" algn="l"/>
                  <a:tab pos="1371600" algn="l"/>
                </a:tabLst>
                <a:defRPr sz="2400">
                  <a:solidFill>
                    <a:schemeClr val="tx1"/>
                  </a:solidFill>
                  <a:latin typeface="Times New Roman" panose="02020603050405020304" pitchFamily="18" charset="0"/>
                </a:defRPr>
              </a:lvl1pPr>
              <a:lvl2pPr>
                <a:tabLst>
                  <a:tab pos="457200" algn="l"/>
                  <a:tab pos="914400" algn="l"/>
                  <a:tab pos="1371600" algn="l"/>
                </a:tabLst>
                <a:defRPr sz="2400">
                  <a:solidFill>
                    <a:schemeClr val="tx1"/>
                  </a:solidFill>
                  <a:latin typeface="Times New Roman" panose="02020603050405020304" pitchFamily="18" charset="0"/>
                </a:defRPr>
              </a:lvl2pPr>
              <a:lvl3pPr>
                <a:tabLst>
                  <a:tab pos="457200" algn="l"/>
                  <a:tab pos="914400" algn="l"/>
                  <a:tab pos="1371600" algn="l"/>
                </a:tabLst>
                <a:defRPr sz="2400">
                  <a:solidFill>
                    <a:schemeClr val="tx1"/>
                  </a:solidFill>
                  <a:latin typeface="Times New Roman" panose="02020603050405020304" pitchFamily="18" charset="0"/>
                </a:defRPr>
              </a:lvl3pPr>
              <a:lvl4pPr>
                <a:tabLst>
                  <a:tab pos="457200" algn="l"/>
                  <a:tab pos="914400" algn="l"/>
                  <a:tab pos="1371600" algn="l"/>
                </a:tabLst>
                <a:defRPr sz="2400">
                  <a:solidFill>
                    <a:schemeClr val="tx1"/>
                  </a:solidFill>
                  <a:latin typeface="Times New Roman" panose="02020603050405020304" pitchFamily="18" charset="0"/>
                </a:defRPr>
              </a:lvl4pPr>
              <a:lvl5pPr>
                <a:tabLst>
                  <a:tab pos="457200" algn="l"/>
                  <a:tab pos="914400" algn="l"/>
                  <a:tab pos="13716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9pPr>
            </a:lstStyle>
            <a:p>
              <a:pPr algn="ctr">
                <a:lnSpc>
                  <a:spcPts val="2600"/>
                </a:lnSpc>
                <a:spcBef>
                  <a:spcPts val="1200"/>
                </a:spcBef>
              </a:pPr>
              <a:r>
                <a:rPr lang="en-US" altLang="en-US" sz="2800" dirty="0">
                  <a:solidFill>
                    <a:srgbClr val="57555B"/>
                  </a:solidFill>
                  <a:latin typeface="Arial" panose="020B0604020202020204" pitchFamily="34" charset="0"/>
                </a:rPr>
                <a:t>PCOS</a:t>
              </a:r>
            </a:p>
          </p:txBody>
        </p:sp>
        <p:grpSp>
          <p:nvGrpSpPr>
            <p:cNvPr id="56" name="Group 55">
              <a:extLst>
                <a:ext uri="{FF2B5EF4-FFF2-40B4-BE49-F238E27FC236}">
                  <a16:creationId xmlns:a16="http://schemas.microsoft.com/office/drawing/2014/main" id="{91019BC6-38B0-BEA9-FB7D-7002E9389DCB}"/>
                </a:ext>
              </a:extLst>
            </p:cNvPr>
            <p:cNvGrpSpPr/>
            <p:nvPr/>
          </p:nvGrpSpPr>
          <p:grpSpPr>
            <a:xfrm>
              <a:off x="609600" y="1620838"/>
              <a:ext cx="7743825" cy="4703762"/>
              <a:chOff x="609600" y="1620838"/>
              <a:chExt cx="7743825" cy="4703762"/>
            </a:xfrm>
          </p:grpSpPr>
          <p:sp>
            <p:nvSpPr>
              <p:cNvPr id="57" name="Rectangle 2">
                <a:extLst>
                  <a:ext uri="{FF2B5EF4-FFF2-40B4-BE49-F238E27FC236}">
                    <a16:creationId xmlns:a16="http://schemas.microsoft.com/office/drawing/2014/main" id="{207B0143-CF27-9DCF-D84F-D40AF267A71A}"/>
                  </a:ext>
                </a:extLst>
              </p:cNvPr>
              <p:cNvSpPr>
                <a:spLocks noChangeArrowheads="1"/>
              </p:cNvSpPr>
              <p:nvPr/>
            </p:nvSpPr>
            <p:spPr bwMode="auto">
              <a:xfrm>
                <a:off x="5734050" y="1809750"/>
                <a:ext cx="20304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tabLst>
                    <a:tab pos="457200" algn="l"/>
                    <a:tab pos="914400" algn="l"/>
                    <a:tab pos="1371600" algn="l"/>
                  </a:tabLst>
                  <a:defRPr sz="2400">
                    <a:solidFill>
                      <a:schemeClr val="tx1"/>
                    </a:solidFill>
                    <a:latin typeface="Times New Roman" panose="02020603050405020304" pitchFamily="18" charset="0"/>
                  </a:defRPr>
                </a:lvl1pPr>
                <a:lvl2pPr>
                  <a:tabLst>
                    <a:tab pos="457200" algn="l"/>
                    <a:tab pos="914400" algn="l"/>
                    <a:tab pos="1371600" algn="l"/>
                  </a:tabLst>
                  <a:defRPr sz="2400">
                    <a:solidFill>
                      <a:schemeClr val="tx1"/>
                    </a:solidFill>
                    <a:latin typeface="Times New Roman" panose="02020603050405020304" pitchFamily="18" charset="0"/>
                  </a:defRPr>
                </a:lvl2pPr>
                <a:lvl3pPr>
                  <a:tabLst>
                    <a:tab pos="457200" algn="l"/>
                    <a:tab pos="914400" algn="l"/>
                    <a:tab pos="1371600" algn="l"/>
                  </a:tabLst>
                  <a:defRPr sz="2400">
                    <a:solidFill>
                      <a:schemeClr val="tx1"/>
                    </a:solidFill>
                    <a:latin typeface="Times New Roman" panose="02020603050405020304" pitchFamily="18" charset="0"/>
                  </a:defRPr>
                </a:lvl3pPr>
                <a:lvl4pPr>
                  <a:tabLst>
                    <a:tab pos="457200" algn="l"/>
                    <a:tab pos="914400" algn="l"/>
                    <a:tab pos="1371600" algn="l"/>
                  </a:tabLst>
                  <a:defRPr sz="2400">
                    <a:solidFill>
                      <a:schemeClr val="tx1"/>
                    </a:solidFill>
                    <a:latin typeface="Times New Roman" panose="02020603050405020304" pitchFamily="18" charset="0"/>
                  </a:defRPr>
                </a:lvl4pPr>
                <a:lvl5pPr>
                  <a:tabLst>
                    <a:tab pos="457200" algn="l"/>
                    <a:tab pos="914400" algn="l"/>
                    <a:tab pos="13716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9pPr>
              </a:lstStyle>
              <a:p>
                <a:pPr algn="ctr">
                  <a:lnSpc>
                    <a:spcPts val="2600"/>
                  </a:lnSpc>
                  <a:spcBef>
                    <a:spcPts val="1200"/>
                  </a:spcBef>
                </a:pPr>
                <a:r>
                  <a:rPr lang="en-US" altLang="en-US" sz="2800" dirty="0">
                    <a:solidFill>
                      <a:srgbClr val="57555B"/>
                    </a:solidFill>
                    <a:latin typeface="Arial" panose="020B0604020202020204" pitchFamily="34" charset="0"/>
                  </a:rPr>
                  <a:t>Inactivity</a:t>
                </a:r>
              </a:p>
            </p:txBody>
          </p:sp>
          <p:sp>
            <p:nvSpPr>
              <p:cNvPr id="58" name="Rectangle 3">
                <a:extLst>
                  <a:ext uri="{FF2B5EF4-FFF2-40B4-BE49-F238E27FC236}">
                    <a16:creationId xmlns:a16="http://schemas.microsoft.com/office/drawing/2014/main" id="{90564B55-3A66-55BF-C5E1-B7948C03DD14}"/>
                  </a:ext>
                </a:extLst>
              </p:cNvPr>
              <p:cNvSpPr>
                <a:spLocks noChangeArrowheads="1"/>
              </p:cNvSpPr>
              <p:nvPr/>
            </p:nvSpPr>
            <p:spPr bwMode="auto">
              <a:xfrm>
                <a:off x="3557588" y="1620838"/>
                <a:ext cx="20288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tabLst>
                    <a:tab pos="457200" algn="l"/>
                    <a:tab pos="914400" algn="l"/>
                    <a:tab pos="1371600" algn="l"/>
                  </a:tabLst>
                  <a:defRPr sz="2400">
                    <a:solidFill>
                      <a:schemeClr val="tx1"/>
                    </a:solidFill>
                    <a:latin typeface="Times New Roman" panose="02020603050405020304" pitchFamily="18" charset="0"/>
                  </a:defRPr>
                </a:lvl1pPr>
                <a:lvl2pPr>
                  <a:tabLst>
                    <a:tab pos="457200" algn="l"/>
                    <a:tab pos="914400" algn="l"/>
                    <a:tab pos="1371600" algn="l"/>
                  </a:tabLst>
                  <a:defRPr sz="2400">
                    <a:solidFill>
                      <a:schemeClr val="tx1"/>
                    </a:solidFill>
                    <a:latin typeface="Times New Roman" panose="02020603050405020304" pitchFamily="18" charset="0"/>
                  </a:defRPr>
                </a:lvl2pPr>
                <a:lvl3pPr>
                  <a:tabLst>
                    <a:tab pos="457200" algn="l"/>
                    <a:tab pos="914400" algn="l"/>
                    <a:tab pos="1371600" algn="l"/>
                  </a:tabLst>
                  <a:defRPr sz="2400">
                    <a:solidFill>
                      <a:schemeClr val="tx1"/>
                    </a:solidFill>
                    <a:latin typeface="Times New Roman" panose="02020603050405020304" pitchFamily="18" charset="0"/>
                  </a:defRPr>
                </a:lvl3pPr>
                <a:lvl4pPr>
                  <a:tabLst>
                    <a:tab pos="457200" algn="l"/>
                    <a:tab pos="914400" algn="l"/>
                    <a:tab pos="1371600" algn="l"/>
                  </a:tabLst>
                  <a:defRPr sz="2400">
                    <a:solidFill>
                      <a:schemeClr val="tx1"/>
                    </a:solidFill>
                    <a:latin typeface="Times New Roman" panose="02020603050405020304" pitchFamily="18" charset="0"/>
                  </a:defRPr>
                </a:lvl4pPr>
                <a:lvl5pPr>
                  <a:tabLst>
                    <a:tab pos="457200" algn="l"/>
                    <a:tab pos="914400" algn="l"/>
                    <a:tab pos="13716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9pPr>
              </a:lstStyle>
              <a:p>
                <a:pPr algn="ctr">
                  <a:lnSpc>
                    <a:spcPts val="2600"/>
                  </a:lnSpc>
                  <a:spcBef>
                    <a:spcPts val="1200"/>
                  </a:spcBef>
                </a:pPr>
                <a:r>
                  <a:rPr lang="en-US" altLang="en-US" sz="2800" dirty="0">
                    <a:solidFill>
                      <a:srgbClr val="57555B"/>
                    </a:solidFill>
                    <a:latin typeface="Arial" panose="020B0604020202020204" pitchFamily="34" charset="0"/>
                  </a:rPr>
                  <a:t>Aging</a:t>
                </a:r>
              </a:p>
            </p:txBody>
          </p:sp>
          <p:sp>
            <p:nvSpPr>
              <p:cNvPr id="59" name="Line 4">
                <a:extLst>
                  <a:ext uri="{FF2B5EF4-FFF2-40B4-BE49-F238E27FC236}">
                    <a16:creationId xmlns:a16="http://schemas.microsoft.com/office/drawing/2014/main" id="{06580578-3BB7-9CD1-D2A0-AF17A2E9D0CA}"/>
                  </a:ext>
                </a:extLst>
              </p:cNvPr>
              <p:cNvSpPr>
                <a:spLocks noChangeShapeType="1"/>
              </p:cNvSpPr>
              <p:nvPr/>
            </p:nvSpPr>
            <p:spPr bwMode="auto">
              <a:xfrm>
                <a:off x="4560888" y="2047875"/>
                <a:ext cx="0" cy="1206500"/>
              </a:xfrm>
              <a:prstGeom prst="line">
                <a:avLst/>
              </a:prstGeom>
              <a:noFill/>
              <a:ln w="76200">
                <a:solidFill>
                  <a:srgbClr val="FFCC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Rectangle 5">
                <a:extLst>
                  <a:ext uri="{FF2B5EF4-FFF2-40B4-BE49-F238E27FC236}">
                    <a16:creationId xmlns:a16="http://schemas.microsoft.com/office/drawing/2014/main" id="{48397361-5782-054F-F462-1B8EBF2DB03F}"/>
                  </a:ext>
                </a:extLst>
              </p:cNvPr>
              <p:cNvSpPr>
                <a:spLocks noChangeArrowheads="1"/>
              </p:cNvSpPr>
              <p:nvPr/>
            </p:nvSpPr>
            <p:spPr bwMode="blackWhite">
              <a:xfrm>
                <a:off x="3302000" y="3355975"/>
                <a:ext cx="2540000" cy="1316038"/>
              </a:xfrm>
              <a:prstGeom prst="rect">
                <a:avLst/>
              </a:prstGeom>
              <a:solidFill>
                <a:srgbClr val="FF4600"/>
              </a:solidFill>
              <a:ln w="254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Rectangle 6">
                <a:extLst>
                  <a:ext uri="{FF2B5EF4-FFF2-40B4-BE49-F238E27FC236}">
                    <a16:creationId xmlns:a16="http://schemas.microsoft.com/office/drawing/2014/main" id="{05B31BA3-9FE8-687C-60F3-9B6E92CD6FBE}"/>
                  </a:ext>
                </a:extLst>
              </p:cNvPr>
              <p:cNvSpPr>
                <a:spLocks noChangeArrowheads="1"/>
              </p:cNvSpPr>
              <p:nvPr/>
            </p:nvSpPr>
            <p:spPr bwMode="auto">
              <a:xfrm>
                <a:off x="3557588" y="3552825"/>
                <a:ext cx="20288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tabLst>
                    <a:tab pos="457200" algn="l"/>
                    <a:tab pos="914400" algn="l"/>
                    <a:tab pos="1371600" algn="l"/>
                  </a:tabLst>
                  <a:defRPr sz="2400">
                    <a:solidFill>
                      <a:schemeClr val="tx1"/>
                    </a:solidFill>
                    <a:latin typeface="Times New Roman" panose="02020603050405020304" pitchFamily="18" charset="0"/>
                  </a:defRPr>
                </a:lvl1pPr>
                <a:lvl2pPr>
                  <a:tabLst>
                    <a:tab pos="457200" algn="l"/>
                    <a:tab pos="914400" algn="l"/>
                    <a:tab pos="1371600" algn="l"/>
                  </a:tabLst>
                  <a:defRPr sz="2400">
                    <a:solidFill>
                      <a:schemeClr val="tx1"/>
                    </a:solidFill>
                    <a:latin typeface="Times New Roman" panose="02020603050405020304" pitchFamily="18" charset="0"/>
                  </a:defRPr>
                </a:lvl2pPr>
                <a:lvl3pPr>
                  <a:tabLst>
                    <a:tab pos="457200" algn="l"/>
                    <a:tab pos="914400" algn="l"/>
                    <a:tab pos="1371600" algn="l"/>
                  </a:tabLst>
                  <a:defRPr sz="2400">
                    <a:solidFill>
                      <a:schemeClr val="tx1"/>
                    </a:solidFill>
                    <a:latin typeface="Times New Roman" panose="02020603050405020304" pitchFamily="18" charset="0"/>
                  </a:defRPr>
                </a:lvl3pPr>
                <a:lvl4pPr>
                  <a:tabLst>
                    <a:tab pos="457200" algn="l"/>
                    <a:tab pos="914400" algn="l"/>
                    <a:tab pos="1371600" algn="l"/>
                  </a:tabLst>
                  <a:defRPr sz="2400">
                    <a:solidFill>
                      <a:schemeClr val="tx1"/>
                    </a:solidFill>
                    <a:latin typeface="Times New Roman" panose="02020603050405020304" pitchFamily="18" charset="0"/>
                  </a:defRPr>
                </a:lvl4pPr>
                <a:lvl5pPr>
                  <a:tabLst>
                    <a:tab pos="457200" algn="l"/>
                    <a:tab pos="914400" algn="l"/>
                    <a:tab pos="13716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9pPr>
              </a:lstStyle>
              <a:p>
                <a:pPr algn="ctr">
                  <a:lnSpc>
                    <a:spcPts val="2600"/>
                  </a:lnSpc>
                  <a:spcBef>
                    <a:spcPts val="1600"/>
                  </a:spcBef>
                </a:pPr>
                <a:r>
                  <a:rPr lang="en-US" altLang="en-US" sz="3200" b="1" dirty="0">
                    <a:solidFill>
                      <a:srgbClr val="FFFFFF"/>
                    </a:solidFill>
                    <a:latin typeface="Arial" panose="020B0604020202020204" pitchFamily="34" charset="0"/>
                  </a:rPr>
                  <a:t>INSULIN </a:t>
                </a:r>
              </a:p>
              <a:p>
                <a:pPr algn="ctr">
                  <a:lnSpc>
                    <a:spcPts val="2600"/>
                  </a:lnSpc>
                  <a:spcBef>
                    <a:spcPts val="1600"/>
                  </a:spcBef>
                </a:pPr>
                <a:r>
                  <a:rPr lang="en-US" altLang="en-US" sz="3200" b="1" dirty="0">
                    <a:solidFill>
                      <a:srgbClr val="FFFFFF"/>
                    </a:solidFill>
                    <a:latin typeface="Arial" panose="020B0604020202020204" pitchFamily="34" charset="0"/>
                  </a:rPr>
                  <a:t>RESISTANCE</a:t>
                </a:r>
              </a:p>
            </p:txBody>
          </p:sp>
          <p:sp>
            <p:nvSpPr>
              <p:cNvPr id="62" name="Rectangle 7">
                <a:extLst>
                  <a:ext uri="{FF2B5EF4-FFF2-40B4-BE49-F238E27FC236}">
                    <a16:creationId xmlns:a16="http://schemas.microsoft.com/office/drawing/2014/main" id="{44D67615-F41A-4B4D-869D-DE3B28C5CD43}"/>
                  </a:ext>
                </a:extLst>
              </p:cNvPr>
              <p:cNvSpPr>
                <a:spLocks noChangeArrowheads="1"/>
              </p:cNvSpPr>
              <p:nvPr/>
            </p:nvSpPr>
            <p:spPr bwMode="auto">
              <a:xfrm>
                <a:off x="5638800" y="5924550"/>
                <a:ext cx="20288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tabLst>
                    <a:tab pos="457200" algn="l"/>
                    <a:tab pos="914400" algn="l"/>
                    <a:tab pos="1371600" algn="l"/>
                  </a:tabLst>
                  <a:defRPr sz="2400">
                    <a:solidFill>
                      <a:schemeClr val="tx1"/>
                    </a:solidFill>
                    <a:latin typeface="Times New Roman" panose="02020603050405020304" pitchFamily="18" charset="0"/>
                  </a:defRPr>
                </a:lvl1pPr>
                <a:lvl2pPr>
                  <a:tabLst>
                    <a:tab pos="457200" algn="l"/>
                    <a:tab pos="914400" algn="l"/>
                    <a:tab pos="1371600" algn="l"/>
                  </a:tabLst>
                  <a:defRPr sz="2400">
                    <a:solidFill>
                      <a:schemeClr val="tx1"/>
                    </a:solidFill>
                    <a:latin typeface="Times New Roman" panose="02020603050405020304" pitchFamily="18" charset="0"/>
                  </a:defRPr>
                </a:lvl2pPr>
                <a:lvl3pPr>
                  <a:tabLst>
                    <a:tab pos="457200" algn="l"/>
                    <a:tab pos="914400" algn="l"/>
                    <a:tab pos="1371600" algn="l"/>
                  </a:tabLst>
                  <a:defRPr sz="2400">
                    <a:solidFill>
                      <a:schemeClr val="tx1"/>
                    </a:solidFill>
                    <a:latin typeface="Times New Roman" panose="02020603050405020304" pitchFamily="18" charset="0"/>
                  </a:defRPr>
                </a:lvl3pPr>
                <a:lvl4pPr>
                  <a:tabLst>
                    <a:tab pos="457200" algn="l"/>
                    <a:tab pos="914400" algn="l"/>
                    <a:tab pos="1371600" algn="l"/>
                  </a:tabLst>
                  <a:defRPr sz="2400">
                    <a:solidFill>
                      <a:schemeClr val="tx1"/>
                    </a:solidFill>
                    <a:latin typeface="Times New Roman" panose="02020603050405020304" pitchFamily="18" charset="0"/>
                  </a:defRPr>
                </a:lvl4pPr>
                <a:lvl5pPr>
                  <a:tabLst>
                    <a:tab pos="457200" algn="l"/>
                    <a:tab pos="914400" algn="l"/>
                    <a:tab pos="13716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9pPr>
              </a:lstStyle>
              <a:p>
                <a:pPr algn="ctr">
                  <a:lnSpc>
                    <a:spcPts val="2600"/>
                  </a:lnSpc>
                  <a:spcBef>
                    <a:spcPts val="1200"/>
                  </a:spcBef>
                </a:pPr>
                <a:r>
                  <a:rPr lang="en-US" altLang="en-US" sz="2800" dirty="0">
                    <a:solidFill>
                      <a:srgbClr val="57555B"/>
                    </a:solidFill>
                    <a:latin typeface="Arial" panose="020B0604020202020204" pitchFamily="34" charset="0"/>
                  </a:rPr>
                  <a:t>Atherosclerosis</a:t>
                </a:r>
              </a:p>
            </p:txBody>
          </p:sp>
          <p:sp>
            <p:nvSpPr>
              <p:cNvPr id="63" name="Rectangle 9">
                <a:extLst>
                  <a:ext uri="{FF2B5EF4-FFF2-40B4-BE49-F238E27FC236}">
                    <a16:creationId xmlns:a16="http://schemas.microsoft.com/office/drawing/2014/main" id="{6C0DB04F-F03B-9D54-A165-E02EC73DD36B}"/>
                  </a:ext>
                </a:extLst>
              </p:cNvPr>
              <p:cNvSpPr>
                <a:spLocks noChangeArrowheads="1"/>
              </p:cNvSpPr>
              <p:nvPr/>
            </p:nvSpPr>
            <p:spPr bwMode="auto">
              <a:xfrm>
                <a:off x="609600" y="2057400"/>
                <a:ext cx="33067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tabLst>
                    <a:tab pos="457200" algn="l"/>
                    <a:tab pos="914400" algn="l"/>
                    <a:tab pos="1371600" algn="l"/>
                  </a:tabLst>
                  <a:defRPr sz="2400">
                    <a:solidFill>
                      <a:schemeClr val="tx1"/>
                    </a:solidFill>
                    <a:latin typeface="Times New Roman" panose="02020603050405020304" pitchFamily="18" charset="0"/>
                  </a:defRPr>
                </a:lvl1pPr>
                <a:lvl2pPr>
                  <a:tabLst>
                    <a:tab pos="457200" algn="l"/>
                    <a:tab pos="914400" algn="l"/>
                    <a:tab pos="1371600" algn="l"/>
                  </a:tabLst>
                  <a:defRPr sz="2400">
                    <a:solidFill>
                      <a:schemeClr val="tx1"/>
                    </a:solidFill>
                    <a:latin typeface="Times New Roman" panose="02020603050405020304" pitchFamily="18" charset="0"/>
                  </a:defRPr>
                </a:lvl2pPr>
                <a:lvl3pPr>
                  <a:tabLst>
                    <a:tab pos="457200" algn="l"/>
                    <a:tab pos="914400" algn="l"/>
                    <a:tab pos="1371600" algn="l"/>
                  </a:tabLst>
                  <a:defRPr sz="2400">
                    <a:solidFill>
                      <a:schemeClr val="tx1"/>
                    </a:solidFill>
                    <a:latin typeface="Times New Roman" panose="02020603050405020304" pitchFamily="18" charset="0"/>
                  </a:defRPr>
                </a:lvl3pPr>
                <a:lvl4pPr>
                  <a:tabLst>
                    <a:tab pos="457200" algn="l"/>
                    <a:tab pos="914400" algn="l"/>
                    <a:tab pos="1371600" algn="l"/>
                  </a:tabLst>
                  <a:defRPr sz="2400">
                    <a:solidFill>
                      <a:schemeClr val="tx1"/>
                    </a:solidFill>
                    <a:latin typeface="Times New Roman" panose="02020603050405020304" pitchFamily="18" charset="0"/>
                  </a:defRPr>
                </a:lvl4pPr>
                <a:lvl5pPr>
                  <a:tabLst>
                    <a:tab pos="457200" algn="l"/>
                    <a:tab pos="914400" algn="l"/>
                    <a:tab pos="13716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9pPr>
              </a:lstStyle>
              <a:p>
                <a:pPr algn="ctr">
                  <a:lnSpc>
                    <a:spcPts val="2600"/>
                  </a:lnSpc>
                  <a:spcBef>
                    <a:spcPts val="800"/>
                  </a:spcBef>
                </a:pPr>
                <a:r>
                  <a:rPr lang="en-US" altLang="en-US" sz="2800" dirty="0">
                    <a:solidFill>
                      <a:srgbClr val="57555B"/>
                    </a:solidFill>
                    <a:latin typeface="Arial" panose="020B0604020202020204" pitchFamily="34" charset="0"/>
                  </a:rPr>
                  <a:t>Obesity</a:t>
                </a:r>
              </a:p>
            </p:txBody>
          </p:sp>
          <p:sp>
            <p:nvSpPr>
              <p:cNvPr id="64" name="Rectangle 12">
                <a:extLst>
                  <a:ext uri="{FF2B5EF4-FFF2-40B4-BE49-F238E27FC236}">
                    <a16:creationId xmlns:a16="http://schemas.microsoft.com/office/drawing/2014/main" id="{10A21D85-0B22-376A-4567-DE3F3B3B7016}"/>
                  </a:ext>
                </a:extLst>
              </p:cNvPr>
              <p:cNvSpPr>
                <a:spLocks noChangeArrowheads="1"/>
              </p:cNvSpPr>
              <p:nvPr/>
            </p:nvSpPr>
            <p:spPr bwMode="auto">
              <a:xfrm>
                <a:off x="1744663" y="5656263"/>
                <a:ext cx="20288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tabLst>
                    <a:tab pos="457200" algn="l"/>
                    <a:tab pos="914400" algn="l"/>
                    <a:tab pos="1371600" algn="l"/>
                  </a:tabLst>
                  <a:defRPr sz="2400">
                    <a:solidFill>
                      <a:schemeClr val="tx1"/>
                    </a:solidFill>
                    <a:latin typeface="Times New Roman" panose="02020603050405020304" pitchFamily="18" charset="0"/>
                  </a:defRPr>
                </a:lvl1pPr>
                <a:lvl2pPr>
                  <a:tabLst>
                    <a:tab pos="457200" algn="l"/>
                    <a:tab pos="914400" algn="l"/>
                    <a:tab pos="1371600" algn="l"/>
                  </a:tabLst>
                  <a:defRPr sz="2400">
                    <a:solidFill>
                      <a:schemeClr val="tx1"/>
                    </a:solidFill>
                    <a:latin typeface="Times New Roman" panose="02020603050405020304" pitchFamily="18" charset="0"/>
                  </a:defRPr>
                </a:lvl2pPr>
                <a:lvl3pPr>
                  <a:tabLst>
                    <a:tab pos="457200" algn="l"/>
                    <a:tab pos="914400" algn="l"/>
                    <a:tab pos="1371600" algn="l"/>
                  </a:tabLst>
                  <a:defRPr sz="2400">
                    <a:solidFill>
                      <a:schemeClr val="tx1"/>
                    </a:solidFill>
                    <a:latin typeface="Times New Roman" panose="02020603050405020304" pitchFamily="18" charset="0"/>
                  </a:defRPr>
                </a:lvl3pPr>
                <a:lvl4pPr>
                  <a:tabLst>
                    <a:tab pos="457200" algn="l"/>
                    <a:tab pos="914400" algn="l"/>
                    <a:tab pos="1371600" algn="l"/>
                  </a:tabLst>
                  <a:defRPr sz="2400">
                    <a:solidFill>
                      <a:schemeClr val="tx1"/>
                    </a:solidFill>
                    <a:latin typeface="Times New Roman" panose="02020603050405020304" pitchFamily="18" charset="0"/>
                  </a:defRPr>
                </a:lvl4pPr>
                <a:lvl5pPr>
                  <a:tabLst>
                    <a:tab pos="457200" algn="l"/>
                    <a:tab pos="914400" algn="l"/>
                    <a:tab pos="13716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9pPr>
              </a:lstStyle>
              <a:p>
                <a:pPr algn="ctr">
                  <a:lnSpc>
                    <a:spcPts val="2600"/>
                  </a:lnSpc>
                  <a:spcBef>
                    <a:spcPts val="1200"/>
                  </a:spcBef>
                </a:pPr>
                <a:r>
                  <a:rPr lang="en-US" altLang="en-US" sz="2800" dirty="0">
                    <a:solidFill>
                      <a:srgbClr val="57555B"/>
                    </a:solidFill>
                    <a:latin typeface="Arial" panose="020B0604020202020204" pitchFamily="34" charset="0"/>
                  </a:rPr>
                  <a:t>Hypertension</a:t>
                </a:r>
              </a:p>
            </p:txBody>
          </p:sp>
          <p:sp>
            <p:nvSpPr>
              <p:cNvPr id="65" name="Line 14">
                <a:extLst>
                  <a:ext uri="{FF2B5EF4-FFF2-40B4-BE49-F238E27FC236}">
                    <a16:creationId xmlns:a16="http://schemas.microsoft.com/office/drawing/2014/main" id="{BB20AA3F-66F8-CD0D-F25F-CE26B3BC241B}"/>
                  </a:ext>
                </a:extLst>
              </p:cNvPr>
              <p:cNvSpPr>
                <a:spLocks noChangeShapeType="1"/>
              </p:cNvSpPr>
              <p:nvPr/>
            </p:nvSpPr>
            <p:spPr bwMode="auto">
              <a:xfrm>
                <a:off x="4548188" y="4691063"/>
                <a:ext cx="1587" cy="1547812"/>
              </a:xfrm>
              <a:prstGeom prst="line">
                <a:avLst/>
              </a:prstGeom>
              <a:noFill/>
              <a:ln w="76200">
                <a:solidFill>
                  <a:schemeClr val="accent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Line 15">
                <a:extLst>
                  <a:ext uri="{FF2B5EF4-FFF2-40B4-BE49-F238E27FC236}">
                    <a16:creationId xmlns:a16="http://schemas.microsoft.com/office/drawing/2014/main" id="{B58B9F57-AB31-CE12-AED4-A89212C04477}"/>
                  </a:ext>
                </a:extLst>
              </p:cNvPr>
              <p:cNvSpPr>
                <a:spLocks noChangeShapeType="1"/>
              </p:cNvSpPr>
              <p:nvPr/>
            </p:nvSpPr>
            <p:spPr bwMode="auto">
              <a:xfrm>
                <a:off x="2641600" y="2649538"/>
                <a:ext cx="1328738" cy="642937"/>
              </a:xfrm>
              <a:prstGeom prst="line">
                <a:avLst/>
              </a:prstGeom>
              <a:noFill/>
              <a:ln w="76200">
                <a:solidFill>
                  <a:srgbClr val="FFCC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Line 16">
                <a:extLst>
                  <a:ext uri="{FF2B5EF4-FFF2-40B4-BE49-F238E27FC236}">
                    <a16:creationId xmlns:a16="http://schemas.microsoft.com/office/drawing/2014/main" id="{600228CF-F8DE-1A1D-6B64-7F029F69BF6E}"/>
                  </a:ext>
                </a:extLst>
              </p:cNvPr>
              <p:cNvSpPr>
                <a:spLocks noChangeShapeType="1"/>
              </p:cNvSpPr>
              <p:nvPr/>
            </p:nvSpPr>
            <p:spPr bwMode="auto">
              <a:xfrm flipH="1">
                <a:off x="5360988" y="2185988"/>
                <a:ext cx="1641475" cy="1093787"/>
              </a:xfrm>
              <a:prstGeom prst="line">
                <a:avLst/>
              </a:prstGeom>
              <a:noFill/>
              <a:ln w="76200">
                <a:solidFill>
                  <a:srgbClr val="FFCC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17">
                <a:extLst>
                  <a:ext uri="{FF2B5EF4-FFF2-40B4-BE49-F238E27FC236}">
                    <a16:creationId xmlns:a16="http://schemas.microsoft.com/office/drawing/2014/main" id="{8F64388C-2171-F3E0-8111-F2388D4B7022}"/>
                  </a:ext>
                </a:extLst>
              </p:cNvPr>
              <p:cNvSpPr>
                <a:spLocks noChangeShapeType="1"/>
              </p:cNvSpPr>
              <p:nvPr/>
            </p:nvSpPr>
            <p:spPr bwMode="auto">
              <a:xfrm>
                <a:off x="1784350" y="3101975"/>
                <a:ext cx="1506538" cy="241300"/>
              </a:xfrm>
              <a:prstGeom prst="line">
                <a:avLst/>
              </a:prstGeom>
              <a:noFill/>
              <a:ln w="76200">
                <a:solidFill>
                  <a:srgbClr val="FFCC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18">
                <a:extLst>
                  <a:ext uri="{FF2B5EF4-FFF2-40B4-BE49-F238E27FC236}">
                    <a16:creationId xmlns:a16="http://schemas.microsoft.com/office/drawing/2014/main" id="{D2984B9D-EDC2-91D7-17DC-0B7B1F99C1EE}"/>
                  </a:ext>
                </a:extLst>
              </p:cNvPr>
              <p:cNvSpPr>
                <a:spLocks noChangeShapeType="1"/>
              </p:cNvSpPr>
              <p:nvPr/>
            </p:nvSpPr>
            <p:spPr bwMode="auto">
              <a:xfrm>
                <a:off x="5867400" y="4648200"/>
                <a:ext cx="1531938" cy="333375"/>
              </a:xfrm>
              <a:prstGeom prst="line">
                <a:avLst/>
              </a:prstGeom>
              <a:noFill/>
              <a:ln w="76200">
                <a:solidFill>
                  <a:schemeClr val="accent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Line 19">
                <a:extLst>
                  <a:ext uri="{FF2B5EF4-FFF2-40B4-BE49-F238E27FC236}">
                    <a16:creationId xmlns:a16="http://schemas.microsoft.com/office/drawing/2014/main" id="{96C646E6-BCC2-18B3-C9ED-2BE9DCA6EE33}"/>
                  </a:ext>
                </a:extLst>
              </p:cNvPr>
              <p:cNvSpPr>
                <a:spLocks noChangeShapeType="1"/>
              </p:cNvSpPr>
              <p:nvPr/>
            </p:nvSpPr>
            <p:spPr bwMode="auto">
              <a:xfrm flipH="1">
                <a:off x="1728788" y="4662488"/>
                <a:ext cx="1555750" cy="371475"/>
              </a:xfrm>
              <a:prstGeom prst="line">
                <a:avLst/>
              </a:prstGeom>
              <a:noFill/>
              <a:ln w="76200">
                <a:solidFill>
                  <a:schemeClr val="accent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20">
                <a:extLst>
                  <a:ext uri="{FF2B5EF4-FFF2-40B4-BE49-F238E27FC236}">
                    <a16:creationId xmlns:a16="http://schemas.microsoft.com/office/drawing/2014/main" id="{05E39DCC-4737-4946-C32A-E57CD84BF78F}"/>
                  </a:ext>
                </a:extLst>
              </p:cNvPr>
              <p:cNvSpPr>
                <a:spLocks noChangeShapeType="1"/>
              </p:cNvSpPr>
              <p:nvPr/>
            </p:nvSpPr>
            <p:spPr bwMode="auto">
              <a:xfrm flipH="1">
                <a:off x="2619375" y="4692650"/>
                <a:ext cx="1373188" cy="942975"/>
              </a:xfrm>
              <a:prstGeom prst="line">
                <a:avLst/>
              </a:prstGeom>
              <a:noFill/>
              <a:ln w="76200">
                <a:solidFill>
                  <a:schemeClr val="accent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21">
                <a:extLst>
                  <a:ext uri="{FF2B5EF4-FFF2-40B4-BE49-F238E27FC236}">
                    <a16:creationId xmlns:a16="http://schemas.microsoft.com/office/drawing/2014/main" id="{E4394EE6-4D29-9148-72FC-A4C0A85B4413}"/>
                  </a:ext>
                </a:extLst>
              </p:cNvPr>
              <p:cNvSpPr>
                <a:spLocks noChangeShapeType="1"/>
              </p:cNvSpPr>
              <p:nvPr/>
            </p:nvSpPr>
            <p:spPr bwMode="auto">
              <a:xfrm>
                <a:off x="5222875" y="4656138"/>
                <a:ext cx="1558925" cy="982662"/>
              </a:xfrm>
              <a:prstGeom prst="line">
                <a:avLst/>
              </a:prstGeom>
              <a:noFill/>
              <a:ln w="76200">
                <a:solidFill>
                  <a:schemeClr val="accent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23">
                <a:extLst>
                  <a:ext uri="{FF2B5EF4-FFF2-40B4-BE49-F238E27FC236}">
                    <a16:creationId xmlns:a16="http://schemas.microsoft.com/office/drawing/2014/main" id="{9ACA36F8-8C9B-B658-1218-E5F331435588}"/>
                  </a:ext>
                </a:extLst>
              </p:cNvPr>
              <p:cNvSpPr>
                <a:spLocks noChangeShapeType="1"/>
              </p:cNvSpPr>
              <p:nvPr/>
            </p:nvSpPr>
            <p:spPr bwMode="auto">
              <a:xfrm rot="1924514">
                <a:off x="4572000" y="5029200"/>
                <a:ext cx="1531938" cy="409575"/>
              </a:xfrm>
              <a:prstGeom prst="line">
                <a:avLst/>
              </a:prstGeom>
              <a:noFill/>
              <a:ln w="76200">
                <a:solidFill>
                  <a:schemeClr val="accent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Rectangle 24">
                <a:extLst>
                  <a:ext uri="{FF2B5EF4-FFF2-40B4-BE49-F238E27FC236}">
                    <a16:creationId xmlns:a16="http://schemas.microsoft.com/office/drawing/2014/main" id="{B85A09B7-DEF2-6AD6-CEDA-7DC734A54B85}"/>
                  </a:ext>
                </a:extLst>
              </p:cNvPr>
              <p:cNvSpPr>
                <a:spLocks noChangeArrowheads="1"/>
              </p:cNvSpPr>
              <p:nvPr/>
            </p:nvSpPr>
            <p:spPr bwMode="auto">
              <a:xfrm>
                <a:off x="6324600" y="5467350"/>
                <a:ext cx="20288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tabLst>
                    <a:tab pos="457200" algn="l"/>
                    <a:tab pos="914400" algn="l"/>
                    <a:tab pos="1371600" algn="l"/>
                  </a:tabLst>
                  <a:defRPr sz="2400">
                    <a:solidFill>
                      <a:schemeClr val="tx1"/>
                    </a:solidFill>
                    <a:latin typeface="Times New Roman" panose="02020603050405020304" pitchFamily="18" charset="0"/>
                  </a:defRPr>
                </a:lvl1pPr>
                <a:lvl2pPr>
                  <a:tabLst>
                    <a:tab pos="457200" algn="l"/>
                    <a:tab pos="914400" algn="l"/>
                    <a:tab pos="1371600" algn="l"/>
                  </a:tabLst>
                  <a:defRPr sz="2400">
                    <a:solidFill>
                      <a:schemeClr val="tx1"/>
                    </a:solidFill>
                    <a:latin typeface="Times New Roman" panose="02020603050405020304" pitchFamily="18" charset="0"/>
                  </a:defRPr>
                </a:lvl2pPr>
                <a:lvl3pPr>
                  <a:tabLst>
                    <a:tab pos="457200" algn="l"/>
                    <a:tab pos="914400" algn="l"/>
                    <a:tab pos="1371600" algn="l"/>
                  </a:tabLst>
                  <a:defRPr sz="2400">
                    <a:solidFill>
                      <a:schemeClr val="tx1"/>
                    </a:solidFill>
                    <a:latin typeface="Times New Roman" panose="02020603050405020304" pitchFamily="18" charset="0"/>
                  </a:defRPr>
                </a:lvl3pPr>
                <a:lvl4pPr>
                  <a:tabLst>
                    <a:tab pos="457200" algn="l"/>
                    <a:tab pos="914400" algn="l"/>
                    <a:tab pos="1371600" algn="l"/>
                  </a:tabLst>
                  <a:defRPr sz="2400">
                    <a:solidFill>
                      <a:schemeClr val="tx1"/>
                    </a:solidFill>
                    <a:latin typeface="Times New Roman" panose="02020603050405020304" pitchFamily="18" charset="0"/>
                  </a:defRPr>
                </a:lvl4pPr>
                <a:lvl5pPr>
                  <a:tabLst>
                    <a:tab pos="457200" algn="l"/>
                    <a:tab pos="914400" algn="l"/>
                    <a:tab pos="13716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9pPr>
              </a:lstStyle>
              <a:p>
                <a:pPr algn="ctr">
                  <a:lnSpc>
                    <a:spcPts val="2600"/>
                  </a:lnSpc>
                  <a:spcBef>
                    <a:spcPts val="1200"/>
                  </a:spcBef>
                </a:pPr>
                <a:r>
                  <a:rPr lang="en-US" altLang="en-US" sz="2800" dirty="0">
                    <a:solidFill>
                      <a:srgbClr val="57555B"/>
                    </a:solidFill>
                    <a:latin typeface="Arial" panose="020B0604020202020204" pitchFamily="34" charset="0"/>
                  </a:rPr>
                  <a:t>NASH</a:t>
                </a:r>
              </a:p>
            </p:txBody>
          </p:sp>
          <p:sp>
            <p:nvSpPr>
              <p:cNvPr id="75" name="AutoShape 25">
                <a:extLst>
                  <a:ext uri="{FF2B5EF4-FFF2-40B4-BE49-F238E27FC236}">
                    <a16:creationId xmlns:a16="http://schemas.microsoft.com/office/drawing/2014/main" id="{51FDF71D-881D-8A88-CD3C-40F67DA1E5E5}"/>
                  </a:ext>
                </a:extLst>
              </p:cNvPr>
              <p:cNvSpPr>
                <a:spLocks noChangeArrowheads="1"/>
              </p:cNvSpPr>
              <p:nvPr/>
            </p:nvSpPr>
            <p:spPr bwMode="auto">
              <a:xfrm>
                <a:off x="914400" y="1981200"/>
                <a:ext cx="685800" cy="914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AutoShape 27">
                <a:extLst>
                  <a:ext uri="{FF2B5EF4-FFF2-40B4-BE49-F238E27FC236}">
                    <a16:creationId xmlns:a16="http://schemas.microsoft.com/office/drawing/2014/main" id="{36A8ACC4-796A-626E-A2A1-69B877A407CF}"/>
                  </a:ext>
                </a:extLst>
              </p:cNvPr>
              <p:cNvSpPr>
                <a:spLocks noChangeArrowheads="1"/>
              </p:cNvSpPr>
              <p:nvPr/>
            </p:nvSpPr>
            <p:spPr bwMode="auto">
              <a:xfrm rot="10800000" flipV="1">
                <a:off x="7315200" y="2057400"/>
                <a:ext cx="685800" cy="914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2010372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825547" cy="734817"/>
          </a:xfrm>
          <a:prstGeom prst="rect">
            <a:avLst/>
          </a:prstGeom>
          <a:noFill/>
        </p:spPr>
        <p:txBody>
          <a:bodyPr wrap="none" rtlCol="0">
            <a:spAutoFit/>
          </a:bodyPr>
          <a:lstStyle/>
          <a:p>
            <a:pPr fontAlgn="t">
              <a:lnSpc>
                <a:spcPts val="5000"/>
              </a:lnSpc>
            </a:pPr>
            <a:r>
              <a:rPr lang="en-US" sz="4200" b="1" spc="-30" dirty="0">
                <a:solidFill>
                  <a:schemeClr val="bg1"/>
                </a:solidFill>
              </a:rPr>
              <a:t>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9590" y="19417"/>
            <a:ext cx="12192000" cy="1177675"/>
          </a:xfrm>
          <a:prstGeom prst="rect">
            <a:avLst/>
          </a:prstGeom>
        </p:spPr>
      </p:pic>
      <p:sp>
        <p:nvSpPr>
          <p:cNvPr id="17" name="TextBox 16">
            <a:extLst>
              <a:ext uri="{FF2B5EF4-FFF2-40B4-BE49-F238E27FC236}">
                <a16:creationId xmlns:a16="http://schemas.microsoft.com/office/drawing/2014/main" id="{47CF7D50-AE60-EADD-D6D7-B4811F15E837}"/>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Summary</a:t>
            </a:r>
          </a:p>
        </p:txBody>
      </p:sp>
      <p:sp>
        <p:nvSpPr>
          <p:cNvPr id="11" name="TextBox 10">
            <a:extLst>
              <a:ext uri="{FF2B5EF4-FFF2-40B4-BE49-F238E27FC236}">
                <a16:creationId xmlns:a16="http://schemas.microsoft.com/office/drawing/2014/main" id="{F2640CDF-B081-706F-E163-AF55D8CB2B4A}"/>
              </a:ext>
            </a:extLst>
          </p:cNvPr>
          <p:cNvSpPr txBox="1"/>
          <p:nvPr/>
        </p:nvSpPr>
        <p:spPr>
          <a:xfrm>
            <a:off x="591611" y="1684034"/>
            <a:ext cx="11016034" cy="2585323"/>
          </a:xfrm>
          <a:prstGeom prst="rect">
            <a:avLst/>
          </a:prstGeom>
          <a:noFill/>
        </p:spPr>
        <p:txBody>
          <a:bodyPr wrap="square">
            <a:spAutoFit/>
          </a:bodyPr>
          <a:lstStyle/>
          <a:p>
            <a:r>
              <a:rPr lang="en-US" dirty="0">
                <a:latin typeface="Lato-Regular-Identity-H" panose="020F0502020204030203" pitchFamily="34" charset="0"/>
              </a:rPr>
              <a:t>”As the obesity epidemic ensues, and the global population continues to rise, it is likely that the prevalence of PCOS will also increase.” </a:t>
            </a:r>
          </a:p>
          <a:p>
            <a:endParaRPr lang="en-US" dirty="0">
              <a:latin typeface="Lato-Regular-Identity-H" panose="020F0502020204030203" pitchFamily="34" charset="0"/>
            </a:endParaRPr>
          </a:p>
          <a:p>
            <a:r>
              <a:rPr lang="en-US" dirty="0">
                <a:latin typeface="Lato-Regular-Identity-H" panose="020F0502020204030203" pitchFamily="34" charset="0"/>
              </a:rPr>
              <a:t>Treatment of IR and PCOS is initiated and includes weight loss (not by telling the patient to eat salads and exercise) -Behavior changes, lifestyle ( sleep, smoking, stress), and surgery.</a:t>
            </a:r>
          </a:p>
          <a:p>
            <a:endParaRPr lang="en-US" dirty="0">
              <a:latin typeface="Lato-Regular-Identity-H" panose="020F0502020204030203" pitchFamily="34" charset="0"/>
            </a:endParaRPr>
          </a:p>
          <a:p>
            <a:r>
              <a:rPr lang="en-US" dirty="0">
                <a:latin typeface="Lato-Regular-Identity-H" panose="020F0502020204030203" pitchFamily="34" charset="0"/>
              </a:rPr>
              <a:t>The highest risk factor group is the adolescent female. Early intervention is critical to avoid the long term sequela of the IR.</a:t>
            </a:r>
            <a:endParaRPr lang="en-US" sz="1800" dirty="0">
              <a:effectLst/>
              <a:latin typeface="Lato-Regular-Identity-H" panose="020F0502020204030203" pitchFamily="34" charset="0"/>
            </a:endParaRPr>
          </a:p>
          <a:p>
            <a:endParaRPr lang="en-US" sz="1800" dirty="0">
              <a:effectLst/>
              <a:latin typeface="Lato-Regular-Identity-H" panose="020F0502020204030203" pitchFamily="34" charset="0"/>
            </a:endParaRPr>
          </a:p>
        </p:txBody>
      </p:sp>
      <p:sp>
        <p:nvSpPr>
          <p:cNvPr id="14" name="Rectangle 3">
            <a:extLst>
              <a:ext uri="{FF2B5EF4-FFF2-40B4-BE49-F238E27FC236}">
                <a16:creationId xmlns:a16="http://schemas.microsoft.com/office/drawing/2014/main" id="{77CB4B0C-5543-24F4-3D31-A6B5AE16858C}"/>
              </a:ext>
            </a:extLst>
          </p:cNvPr>
          <p:cNvSpPr>
            <a:spLocks noChangeArrowheads="1"/>
          </p:cNvSpPr>
          <p:nvPr/>
        </p:nvSpPr>
        <p:spPr bwMode="auto">
          <a:xfrm>
            <a:off x="3729592" y="6348698"/>
            <a:ext cx="4902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57555B"/>
                </a:solidFill>
                <a:effectLst/>
                <a:latin typeface="Arial" panose="020B0604020202020204" pitchFamily="34" charset="0"/>
                <a:ea typeface="Times New Roman" panose="02020603050405020304" pitchFamily="18" charset="0"/>
                <a:cs typeface="Arial" panose="020B0604020202020204" pitchFamily="34" charset="0"/>
              </a:rPr>
              <a:t>(Barber &amp; Franks, 2021; </a:t>
            </a:r>
            <a:r>
              <a:rPr kumimoji="0" lang="en-US" altLang="en-US" b="0" i="0" u="none" strike="noStrike" cap="none" normalizeH="0" baseline="0" dirty="0" err="1">
                <a:ln>
                  <a:noFill/>
                </a:ln>
                <a:solidFill>
                  <a:srgbClr val="57555B"/>
                </a:solidFill>
                <a:effectLst/>
                <a:latin typeface="Arial" panose="020B0604020202020204" pitchFamily="34" charset="0"/>
                <a:ea typeface="Times New Roman" panose="02020603050405020304" pitchFamily="18" charset="0"/>
                <a:cs typeface="Arial" panose="020B0604020202020204" pitchFamily="34" charset="0"/>
              </a:rPr>
              <a:t>Jebeile</a:t>
            </a:r>
            <a:r>
              <a:rPr kumimoji="0" lang="en-US" altLang="en-US" b="0" i="0" u="none" strike="noStrike" cap="none" normalizeH="0" baseline="0" dirty="0">
                <a:ln>
                  <a:noFill/>
                </a:ln>
                <a:solidFill>
                  <a:srgbClr val="57555B"/>
                </a:solidFill>
                <a:effectLst/>
                <a:latin typeface="Arial" panose="020B0604020202020204" pitchFamily="34" charset="0"/>
                <a:ea typeface="Times New Roman" panose="02020603050405020304" pitchFamily="18" charset="0"/>
                <a:cs typeface="Arial" panose="020B0604020202020204" pitchFamily="34" charset="0"/>
              </a:rPr>
              <a:t> et al., 2022)</a:t>
            </a:r>
            <a:endParaRPr kumimoji="0" lang="en-US" altLang="en-US" sz="2800" b="0" i="0" u="none" strike="noStrike" cap="none" normalizeH="0" baseline="0" dirty="0">
              <a:ln>
                <a:noFill/>
              </a:ln>
              <a:solidFill>
                <a:srgbClr val="57555B"/>
              </a:solidFill>
              <a:effectLst/>
              <a:latin typeface="Arial" panose="020B0604020202020204" pitchFamily="34" charset="0"/>
            </a:endParaRPr>
          </a:p>
        </p:txBody>
      </p:sp>
    </p:spTree>
    <p:extLst>
      <p:ext uri="{BB962C8B-B14F-4D97-AF65-F5344CB8AC3E}">
        <p14:creationId xmlns:p14="http://schemas.microsoft.com/office/powerpoint/2010/main" val="2749371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455124-A19B-DD41-8D9B-00C216EF50CE}"/>
              </a:ext>
            </a:extLst>
          </p:cNvPr>
          <p:cNvPicPr>
            <a:picLocks noChangeAspect="1"/>
          </p:cNvPicPr>
          <p:nvPr/>
        </p:nvPicPr>
        <p:blipFill rotWithShape="1">
          <a:blip r:embed="rId3"/>
          <a:srcRect t="45199"/>
          <a:stretch/>
        </p:blipFill>
        <p:spPr>
          <a:xfrm>
            <a:off x="0" y="247626"/>
            <a:ext cx="12143481" cy="4475542"/>
          </a:xfrm>
          <a:prstGeom prst="rect">
            <a:avLst/>
          </a:prstGeom>
        </p:spPr>
      </p:pic>
      <p:sp>
        <p:nvSpPr>
          <p:cNvPr id="2" name="TextBox 1">
            <a:extLst>
              <a:ext uri="{FF2B5EF4-FFF2-40B4-BE49-F238E27FC236}">
                <a16:creationId xmlns:a16="http://schemas.microsoft.com/office/drawing/2014/main" id="{6AC986B8-676C-41C7-D068-42470A7E5351}"/>
              </a:ext>
            </a:extLst>
          </p:cNvPr>
          <p:cNvSpPr txBox="1"/>
          <p:nvPr/>
        </p:nvSpPr>
        <p:spPr>
          <a:xfrm>
            <a:off x="3943625" y="2101876"/>
            <a:ext cx="4256230" cy="850233"/>
          </a:xfrm>
          <a:prstGeom prst="rect">
            <a:avLst/>
          </a:prstGeom>
          <a:noFill/>
        </p:spPr>
        <p:txBody>
          <a:bodyPr wrap="none" rtlCol="0">
            <a:spAutoFit/>
          </a:bodyPr>
          <a:lstStyle/>
          <a:p>
            <a:pPr algn="ctr" fontAlgn="t">
              <a:lnSpc>
                <a:spcPts val="5000"/>
              </a:lnSpc>
            </a:pPr>
            <a:r>
              <a:rPr lang="en-US" sz="7200" spc="-60" dirty="0">
                <a:solidFill>
                  <a:srgbClr val="57555B"/>
                </a:solidFill>
              </a:rPr>
              <a:t>Thank You!</a:t>
            </a:r>
          </a:p>
        </p:txBody>
      </p:sp>
      <p:sp>
        <p:nvSpPr>
          <p:cNvPr id="4" name="TextBox 3">
            <a:extLst>
              <a:ext uri="{FF2B5EF4-FFF2-40B4-BE49-F238E27FC236}">
                <a16:creationId xmlns:a16="http://schemas.microsoft.com/office/drawing/2014/main" id="{55FA7F96-B36E-48A2-4775-CA93D4870EDA}"/>
              </a:ext>
            </a:extLst>
          </p:cNvPr>
          <p:cNvSpPr txBox="1"/>
          <p:nvPr/>
        </p:nvSpPr>
        <p:spPr>
          <a:xfrm>
            <a:off x="889000" y="5358168"/>
            <a:ext cx="10871200" cy="923330"/>
          </a:xfrm>
          <a:prstGeom prst="rect">
            <a:avLst/>
          </a:prstGeom>
          <a:noFill/>
        </p:spPr>
        <p:txBody>
          <a:bodyPr wrap="square">
            <a:spAutoFit/>
          </a:bodyPr>
          <a:lstStyle/>
          <a:p>
            <a:r>
              <a:rPr lang="en-US" sz="5400" dirty="0"/>
              <a:t>https://</a:t>
            </a:r>
            <a:r>
              <a:rPr lang="en-US" sz="5400" dirty="0" err="1"/>
              <a:t>www.dssurgery.com</a:t>
            </a:r>
            <a:r>
              <a:rPr lang="en-US" sz="5400" dirty="0"/>
              <a:t>/lecture/</a:t>
            </a:r>
          </a:p>
        </p:txBody>
      </p:sp>
    </p:spTree>
    <p:extLst>
      <p:ext uri="{BB962C8B-B14F-4D97-AF65-F5344CB8AC3E}">
        <p14:creationId xmlns:p14="http://schemas.microsoft.com/office/powerpoint/2010/main" val="1040487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2929072" cy="734817"/>
          </a:xfrm>
          <a:prstGeom prst="rect">
            <a:avLst/>
          </a:prstGeom>
          <a:noFill/>
        </p:spPr>
        <p:txBody>
          <a:bodyPr wrap="none" rtlCol="0">
            <a:spAutoFit/>
          </a:bodyPr>
          <a:lstStyle/>
          <a:p>
            <a:pPr fontAlgn="t">
              <a:lnSpc>
                <a:spcPts val="5000"/>
              </a:lnSpc>
            </a:pPr>
            <a:r>
              <a:rPr lang="en-US" sz="4200" b="1" spc="-30" dirty="0">
                <a:solidFill>
                  <a:schemeClr val="bg1"/>
                </a:solidFill>
              </a:rPr>
              <a:t>Instructions: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0" y="18836"/>
            <a:ext cx="12192000" cy="1177675"/>
          </a:xfrm>
          <a:prstGeom prst="rect">
            <a:avLst/>
          </a:prstGeom>
        </p:spPr>
      </p:pic>
      <p:sp>
        <p:nvSpPr>
          <p:cNvPr id="4" name="TextBox 3">
            <a:extLst>
              <a:ext uri="{FF2B5EF4-FFF2-40B4-BE49-F238E27FC236}">
                <a16:creationId xmlns:a16="http://schemas.microsoft.com/office/drawing/2014/main" id="{B83A7B2C-4D9D-E544-C80C-C4A7685F2D0C}"/>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Evolving Knowledge Base</a:t>
            </a:r>
          </a:p>
        </p:txBody>
      </p:sp>
      <p:pic>
        <p:nvPicPr>
          <p:cNvPr id="11" name="Picture 10" descr="Graphical user interface, text, application, email&#10;&#10;Description automatically generated">
            <a:extLst>
              <a:ext uri="{FF2B5EF4-FFF2-40B4-BE49-F238E27FC236}">
                <a16:creationId xmlns:a16="http://schemas.microsoft.com/office/drawing/2014/main" id="{00D44A8B-0ED6-66C5-425C-BE50DC37ED61}"/>
              </a:ext>
            </a:extLst>
          </p:cNvPr>
          <p:cNvPicPr>
            <a:picLocks noChangeAspect="1"/>
          </p:cNvPicPr>
          <p:nvPr/>
        </p:nvPicPr>
        <p:blipFill>
          <a:blip r:embed="rId3"/>
          <a:stretch>
            <a:fillRect/>
          </a:stretch>
        </p:blipFill>
        <p:spPr>
          <a:xfrm>
            <a:off x="162638" y="1269915"/>
            <a:ext cx="8104000" cy="2819051"/>
          </a:xfrm>
          <a:prstGeom prst="rect">
            <a:avLst/>
          </a:prstGeom>
          <a:effectLst>
            <a:outerShdw blurRad="50800" dist="38100" dir="13500000" algn="br" rotWithShape="0">
              <a:prstClr val="black">
                <a:alpha val="40000"/>
              </a:prstClr>
            </a:outerShdw>
            <a:softEdge rad="0"/>
          </a:effectLst>
        </p:spPr>
      </p:pic>
      <p:pic>
        <p:nvPicPr>
          <p:cNvPr id="13" name="Picture 12" descr="Graphical user interface, text, application, email&#10;&#10;Description automatically generated">
            <a:extLst>
              <a:ext uri="{FF2B5EF4-FFF2-40B4-BE49-F238E27FC236}">
                <a16:creationId xmlns:a16="http://schemas.microsoft.com/office/drawing/2014/main" id="{3544CBAC-BD2A-9702-D6BA-93C50E23ECCF}"/>
              </a:ext>
            </a:extLst>
          </p:cNvPr>
          <p:cNvPicPr>
            <a:picLocks noChangeAspect="1"/>
          </p:cNvPicPr>
          <p:nvPr/>
        </p:nvPicPr>
        <p:blipFill rotWithShape="1">
          <a:blip r:embed="rId4"/>
          <a:srcRect t="16217" r="49191"/>
          <a:stretch/>
        </p:blipFill>
        <p:spPr>
          <a:xfrm>
            <a:off x="8161880" y="18836"/>
            <a:ext cx="3949051" cy="2284197"/>
          </a:xfrm>
          <a:prstGeom prst="rect">
            <a:avLst/>
          </a:prstGeom>
          <a:effectLst>
            <a:outerShdw blurRad="50800" dist="38100" dir="13500000" algn="br" rotWithShape="0">
              <a:prstClr val="black">
                <a:alpha val="40000"/>
              </a:prstClr>
            </a:outerShdw>
          </a:effectLst>
        </p:spPr>
      </p:pic>
      <p:pic>
        <p:nvPicPr>
          <p:cNvPr id="17" name="Picture 16" descr="Graphical user interface, text, application&#10;&#10;Description automatically generated">
            <a:extLst>
              <a:ext uri="{FF2B5EF4-FFF2-40B4-BE49-F238E27FC236}">
                <a16:creationId xmlns:a16="http://schemas.microsoft.com/office/drawing/2014/main" id="{A9DB6F56-BD1D-C1BB-B78B-3C9F5890307F}"/>
              </a:ext>
            </a:extLst>
          </p:cNvPr>
          <p:cNvPicPr>
            <a:picLocks noChangeAspect="1"/>
          </p:cNvPicPr>
          <p:nvPr/>
        </p:nvPicPr>
        <p:blipFill>
          <a:blip r:embed="rId5"/>
          <a:stretch>
            <a:fillRect/>
          </a:stretch>
        </p:blipFill>
        <p:spPr>
          <a:xfrm>
            <a:off x="1346222" y="2080344"/>
            <a:ext cx="7772400" cy="2740384"/>
          </a:xfrm>
          <a:prstGeom prst="rect">
            <a:avLst/>
          </a:prstGeom>
          <a:effectLst>
            <a:outerShdw blurRad="50800" dist="38100" dir="13500000" algn="br" rotWithShape="0">
              <a:prstClr val="black">
                <a:alpha val="40000"/>
              </a:prstClr>
            </a:outerShdw>
          </a:effectLst>
        </p:spPr>
      </p:pic>
      <p:pic>
        <p:nvPicPr>
          <p:cNvPr id="15" name="Picture 14" descr="Graphical user interface, text, application, email&#10;&#10;Description automatically generated">
            <a:extLst>
              <a:ext uri="{FF2B5EF4-FFF2-40B4-BE49-F238E27FC236}">
                <a16:creationId xmlns:a16="http://schemas.microsoft.com/office/drawing/2014/main" id="{A2353C02-8422-DC9F-67AC-5F5381AF28F6}"/>
              </a:ext>
            </a:extLst>
          </p:cNvPr>
          <p:cNvPicPr>
            <a:picLocks noChangeAspect="1"/>
          </p:cNvPicPr>
          <p:nvPr/>
        </p:nvPicPr>
        <p:blipFill>
          <a:blip r:embed="rId6"/>
          <a:stretch>
            <a:fillRect/>
          </a:stretch>
        </p:blipFill>
        <p:spPr>
          <a:xfrm>
            <a:off x="2364006" y="2886393"/>
            <a:ext cx="7772400" cy="2709917"/>
          </a:xfrm>
          <a:prstGeom prst="rect">
            <a:avLst/>
          </a:prstGeom>
          <a:effectLst>
            <a:outerShdw blurRad="50800" dist="38100" dir="13500000" algn="br" rotWithShape="0">
              <a:prstClr val="black">
                <a:alpha val="40000"/>
              </a:prstClr>
            </a:outerShdw>
          </a:effectLst>
        </p:spPr>
      </p:pic>
      <p:pic>
        <p:nvPicPr>
          <p:cNvPr id="19" name="Picture 18" descr="Graphical user interface, text, application&#10;&#10;Description automatically generated">
            <a:extLst>
              <a:ext uri="{FF2B5EF4-FFF2-40B4-BE49-F238E27FC236}">
                <a16:creationId xmlns:a16="http://schemas.microsoft.com/office/drawing/2014/main" id="{16D7E3F4-A261-20A1-9FF0-09B0C10336A9}"/>
              </a:ext>
            </a:extLst>
          </p:cNvPr>
          <p:cNvPicPr>
            <a:picLocks noChangeAspect="1"/>
          </p:cNvPicPr>
          <p:nvPr/>
        </p:nvPicPr>
        <p:blipFill>
          <a:blip r:embed="rId7"/>
          <a:stretch>
            <a:fillRect/>
          </a:stretch>
        </p:blipFill>
        <p:spPr>
          <a:xfrm>
            <a:off x="3754108" y="4078119"/>
            <a:ext cx="7772400" cy="2658507"/>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930694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2929072" cy="734817"/>
          </a:xfrm>
          <a:prstGeom prst="rect">
            <a:avLst/>
          </a:prstGeom>
          <a:noFill/>
        </p:spPr>
        <p:txBody>
          <a:bodyPr wrap="none" rtlCol="0">
            <a:spAutoFit/>
          </a:bodyPr>
          <a:lstStyle/>
          <a:p>
            <a:pPr fontAlgn="t">
              <a:lnSpc>
                <a:spcPts val="5000"/>
              </a:lnSpc>
            </a:pPr>
            <a:r>
              <a:rPr lang="en-US" sz="4200" b="1" spc="-30" dirty="0">
                <a:solidFill>
                  <a:schemeClr val="bg1"/>
                </a:solidFill>
              </a:rPr>
              <a:t>Instructions: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0A6A41-04A5-8FCB-2B29-A7D0A60549AB}"/>
              </a:ext>
            </a:extLst>
          </p:cNvPr>
          <p:cNvSpPr txBox="1"/>
          <p:nvPr/>
        </p:nvSpPr>
        <p:spPr>
          <a:xfrm>
            <a:off x="825036" y="1394324"/>
            <a:ext cx="6136045" cy="5022465"/>
          </a:xfrm>
          <a:prstGeom prst="rect">
            <a:avLst/>
          </a:prstGeom>
          <a:noFill/>
        </p:spPr>
        <p:txBody>
          <a:bodyPr wrap="square" rtlCol="0">
            <a:spAutoFit/>
          </a:bodyPr>
          <a:lstStyle/>
          <a:p>
            <a:pPr>
              <a:lnSpc>
                <a:spcPts val="3200"/>
              </a:lnSpc>
            </a:pPr>
            <a:r>
              <a:rPr lang="en-US" sz="3200" dirty="0">
                <a:solidFill>
                  <a:srgbClr val="626569"/>
                </a:solidFill>
              </a:rPr>
              <a:t>Multifactorial:</a:t>
            </a:r>
          </a:p>
          <a:p>
            <a:pPr>
              <a:lnSpc>
                <a:spcPts val="3200"/>
              </a:lnSpc>
            </a:pPr>
            <a:r>
              <a:rPr lang="en-US" sz="3200" dirty="0">
                <a:solidFill>
                  <a:srgbClr val="626569"/>
                </a:solidFill>
              </a:rPr>
              <a:t>	Genetics</a:t>
            </a:r>
          </a:p>
          <a:p>
            <a:pPr>
              <a:lnSpc>
                <a:spcPts val="3200"/>
              </a:lnSpc>
            </a:pPr>
            <a:r>
              <a:rPr lang="en-US" sz="3200" dirty="0">
                <a:solidFill>
                  <a:srgbClr val="626569"/>
                </a:solidFill>
              </a:rPr>
              <a:t>	Hormones</a:t>
            </a:r>
          </a:p>
          <a:p>
            <a:pPr>
              <a:lnSpc>
                <a:spcPts val="3200"/>
              </a:lnSpc>
            </a:pPr>
            <a:r>
              <a:rPr lang="en-US" sz="3200" dirty="0">
                <a:solidFill>
                  <a:srgbClr val="626569"/>
                </a:solidFill>
              </a:rPr>
              <a:t>	Lifestyle</a:t>
            </a:r>
          </a:p>
          <a:p>
            <a:pPr>
              <a:lnSpc>
                <a:spcPts val="3200"/>
              </a:lnSpc>
            </a:pPr>
            <a:endParaRPr lang="en-US" sz="3200" dirty="0">
              <a:solidFill>
                <a:srgbClr val="626569"/>
              </a:solidFill>
            </a:endParaRPr>
          </a:p>
          <a:p>
            <a:pPr>
              <a:lnSpc>
                <a:spcPts val="3200"/>
              </a:lnSpc>
            </a:pPr>
            <a:r>
              <a:rPr lang="en-US" sz="3200" dirty="0">
                <a:solidFill>
                  <a:srgbClr val="626569"/>
                </a:solidFill>
              </a:rPr>
              <a:t>	Root Causes</a:t>
            </a:r>
          </a:p>
          <a:p>
            <a:pPr>
              <a:lnSpc>
                <a:spcPts val="3200"/>
              </a:lnSpc>
            </a:pPr>
            <a:r>
              <a:rPr lang="en-US" sz="3200" dirty="0">
                <a:solidFill>
                  <a:srgbClr val="626569"/>
                </a:solidFill>
              </a:rPr>
              <a:t>	Not as obvious to clinicians</a:t>
            </a:r>
          </a:p>
          <a:p>
            <a:pPr>
              <a:lnSpc>
                <a:spcPts val="3200"/>
              </a:lnSpc>
            </a:pPr>
            <a:endParaRPr lang="en-US" sz="3200" dirty="0">
              <a:solidFill>
                <a:srgbClr val="626569"/>
              </a:solidFill>
            </a:endParaRPr>
          </a:p>
          <a:p>
            <a:pPr>
              <a:lnSpc>
                <a:spcPts val="3200"/>
              </a:lnSpc>
            </a:pPr>
            <a:r>
              <a:rPr lang="en-US" sz="3200" dirty="0">
                <a:solidFill>
                  <a:srgbClr val="626569"/>
                </a:solidFill>
              </a:rPr>
              <a:t>	Sliding scale</a:t>
            </a:r>
          </a:p>
          <a:p>
            <a:pPr>
              <a:lnSpc>
                <a:spcPts val="3200"/>
              </a:lnSpc>
            </a:pPr>
            <a:r>
              <a:rPr lang="en-US" sz="3200" dirty="0">
                <a:solidFill>
                  <a:srgbClr val="626569"/>
                </a:solidFill>
              </a:rPr>
              <a:t>		BMI &gt;45, 1980’s</a:t>
            </a:r>
          </a:p>
          <a:p>
            <a:pPr>
              <a:lnSpc>
                <a:spcPts val="3200"/>
              </a:lnSpc>
            </a:pPr>
            <a:r>
              <a:rPr lang="en-US" sz="3200" dirty="0">
                <a:solidFill>
                  <a:srgbClr val="626569"/>
                </a:solidFill>
              </a:rPr>
              <a:t>		BMI &gt;30, 2022	</a:t>
            </a:r>
          </a:p>
          <a:p>
            <a:pPr>
              <a:lnSpc>
                <a:spcPts val="3200"/>
              </a:lnSpc>
            </a:pPr>
            <a:r>
              <a:rPr lang="en-US" sz="3200" dirty="0">
                <a:solidFill>
                  <a:srgbClr val="626569"/>
                </a:solidFill>
              </a:rPr>
              <a:t>					</a:t>
            </a: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0" y="18836"/>
            <a:ext cx="12192000" cy="1177675"/>
          </a:xfrm>
          <a:prstGeom prst="rect">
            <a:avLst/>
          </a:prstGeom>
        </p:spPr>
      </p:pic>
      <p:sp>
        <p:nvSpPr>
          <p:cNvPr id="4" name="TextBox 3">
            <a:extLst>
              <a:ext uri="{FF2B5EF4-FFF2-40B4-BE49-F238E27FC236}">
                <a16:creationId xmlns:a16="http://schemas.microsoft.com/office/drawing/2014/main" id="{B83A7B2C-4D9D-E544-C80C-C4A7685F2D0C}"/>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Causes of Obesity</a:t>
            </a:r>
          </a:p>
        </p:txBody>
      </p:sp>
      <p:pic>
        <p:nvPicPr>
          <p:cNvPr id="3076" name="Picture 4">
            <a:extLst>
              <a:ext uri="{FF2B5EF4-FFF2-40B4-BE49-F238E27FC236}">
                <a16:creationId xmlns:a16="http://schemas.microsoft.com/office/drawing/2014/main" id="{688F4F97-6261-4560-85AC-19E0ECBCC5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38"/>
          <a:stretch/>
        </p:blipFill>
        <p:spPr bwMode="auto">
          <a:xfrm>
            <a:off x="6961081" y="1503183"/>
            <a:ext cx="3916841" cy="490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561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xt, email&#10;&#10;Description automatically generated">
            <a:extLst>
              <a:ext uri="{FF2B5EF4-FFF2-40B4-BE49-F238E27FC236}">
                <a16:creationId xmlns:a16="http://schemas.microsoft.com/office/drawing/2014/main" id="{FF7E6583-F4E3-3541-11B1-D14316E5D82C}"/>
              </a:ext>
            </a:extLst>
          </p:cNvPr>
          <p:cNvPicPr>
            <a:picLocks noChangeAspect="1"/>
          </p:cNvPicPr>
          <p:nvPr/>
        </p:nvPicPr>
        <p:blipFill>
          <a:blip r:embed="rId3"/>
          <a:stretch>
            <a:fillRect/>
          </a:stretch>
        </p:blipFill>
        <p:spPr>
          <a:xfrm>
            <a:off x="437454" y="3756939"/>
            <a:ext cx="5423533" cy="1738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2929072" cy="734817"/>
          </a:xfrm>
          <a:prstGeom prst="rect">
            <a:avLst/>
          </a:prstGeom>
          <a:noFill/>
        </p:spPr>
        <p:txBody>
          <a:bodyPr wrap="none" rtlCol="0">
            <a:spAutoFit/>
          </a:bodyPr>
          <a:lstStyle/>
          <a:p>
            <a:pPr fontAlgn="t">
              <a:lnSpc>
                <a:spcPts val="5000"/>
              </a:lnSpc>
            </a:pPr>
            <a:r>
              <a:rPr lang="en-US" sz="4200" b="1" spc="-30" dirty="0">
                <a:solidFill>
                  <a:schemeClr val="bg1"/>
                </a:solidFill>
              </a:rPr>
              <a:t>Instructions: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3217560" y="6410467"/>
            <a:ext cx="5928317" cy="297794"/>
          </a:xfrm>
          <a:prstGeom prst="rect">
            <a:avLst/>
          </a:prstGeom>
        </p:spPr>
        <p:txBody>
          <a:bodyPr lIns="0" tIns="0" rIns="0" bIns="0"/>
          <a:lstStyle>
            <a:lvl1pPr>
              <a:defRPr sz="1200">
                <a:solidFill>
                  <a:schemeClr val="bg1">
                    <a:lumMod val="50000"/>
                  </a:schemeClr>
                </a:solidFill>
              </a:defRPr>
            </a:lvl1pPr>
          </a:lstStyle>
          <a:p>
            <a:pPr marL="0" marR="0">
              <a:spcBef>
                <a:spcPts val="0"/>
              </a:spcBef>
              <a:spcAft>
                <a:spcPts val="0"/>
              </a:spcAft>
            </a:pPr>
            <a:r>
              <a:rPr lang="en-US" sz="1800" dirty="0">
                <a:solidFill>
                  <a:srgbClr val="57555B"/>
                </a:solidFill>
                <a:effectLst/>
                <a:latin typeface="Arial" panose="020B0604020202020204" pitchFamily="34" charset="0"/>
                <a:ea typeface="Calibri" panose="020F0502020204030204" pitchFamily="34" charset="0"/>
                <a:cs typeface="Arial" panose="020B0604020202020204" pitchFamily="34" charset="0"/>
              </a:rPr>
              <a:t>(Hanssen et al., 2022; Klein et al., 2022; </a:t>
            </a:r>
            <a:r>
              <a:rPr lang="en-US" sz="1800" dirty="0" err="1">
                <a:solidFill>
                  <a:srgbClr val="57555B"/>
                </a:solidFill>
                <a:effectLst/>
                <a:latin typeface="Arial" panose="020B0604020202020204" pitchFamily="34" charset="0"/>
                <a:ea typeface="Calibri" panose="020F0502020204030204" pitchFamily="34" charset="0"/>
                <a:cs typeface="Arial" panose="020B0604020202020204" pitchFamily="34" charset="0"/>
              </a:rPr>
              <a:t>Thaker</a:t>
            </a:r>
            <a:r>
              <a:rPr lang="en-US" sz="1800" dirty="0">
                <a:solidFill>
                  <a:srgbClr val="57555B"/>
                </a:solidFill>
                <a:effectLst/>
                <a:latin typeface="Arial" panose="020B0604020202020204" pitchFamily="34" charset="0"/>
                <a:ea typeface="Calibri" panose="020F0502020204030204" pitchFamily="34" charset="0"/>
                <a:cs typeface="Arial" panose="020B0604020202020204" pitchFamily="34" charset="0"/>
              </a:rPr>
              <a:t>, 2021)</a:t>
            </a:r>
          </a:p>
        </p:txBody>
      </p:sp>
      <p:sp>
        <p:nvSpPr>
          <p:cNvPr id="8" name="TextBox 7">
            <a:extLst>
              <a:ext uri="{FF2B5EF4-FFF2-40B4-BE49-F238E27FC236}">
                <a16:creationId xmlns:a16="http://schemas.microsoft.com/office/drawing/2014/main" id="{7D0A6A41-04A5-8FCB-2B29-A7D0A60549AB}"/>
              </a:ext>
            </a:extLst>
          </p:cNvPr>
          <p:cNvSpPr txBox="1"/>
          <p:nvPr/>
        </p:nvSpPr>
        <p:spPr>
          <a:xfrm>
            <a:off x="825036" y="1394324"/>
            <a:ext cx="10851852" cy="2149884"/>
          </a:xfrm>
          <a:prstGeom prst="rect">
            <a:avLst/>
          </a:prstGeom>
          <a:noFill/>
        </p:spPr>
        <p:txBody>
          <a:bodyPr wrap="square" rtlCol="0">
            <a:spAutoFit/>
          </a:bodyPr>
          <a:lstStyle/>
          <a:p>
            <a:pPr>
              <a:lnSpc>
                <a:spcPts val="3200"/>
              </a:lnSpc>
            </a:pPr>
            <a:r>
              <a:rPr lang="en-US" sz="3200" dirty="0">
                <a:solidFill>
                  <a:srgbClr val="626569"/>
                </a:solidFill>
              </a:rPr>
              <a:t>Multifactorial:</a:t>
            </a:r>
          </a:p>
          <a:p>
            <a:pPr>
              <a:lnSpc>
                <a:spcPts val="3200"/>
              </a:lnSpc>
            </a:pPr>
            <a:r>
              <a:rPr lang="en-US" sz="3200" dirty="0">
                <a:solidFill>
                  <a:srgbClr val="626569"/>
                </a:solidFill>
              </a:rPr>
              <a:t>	Genetics</a:t>
            </a:r>
          </a:p>
          <a:p>
            <a:pPr>
              <a:lnSpc>
                <a:spcPts val="3200"/>
              </a:lnSpc>
            </a:pPr>
            <a:r>
              <a:rPr lang="en-US" sz="3200" dirty="0">
                <a:solidFill>
                  <a:srgbClr val="626569"/>
                </a:solidFill>
              </a:rPr>
              <a:t>	Hormones</a:t>
            </a:r>
          </a:p>
          <a:p>
            <a:pPr>
              <a:lnSpc>
                <a:spcPts val="3200"/>
              </a:lnSpc>
            </a:pPr>
            <a:r>
              <a:rPr lang="en-US" sz="3200" dirty="0">
                <a:solidFill>
                  <a:srgbClr val="626569"/>
                </a:solidFill>
              </a:rPr>
              <a:t>	Lifestyle</a:t>
            </a:r>
          </a:p>
          <a:p>
            <a:pPr>
              <a:lnSpc>
                <a:spcPts val="3200"/>
              </a:lnSpc>
            </a:pPr>
            <a:endParaRPr lang="en-US" sz="3200" dirty="0">
              <a:solidFill>
                <a:srgbClr val="626569"/>
              </a:solidFill>
            </a:endParaRP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4"/>
          <a:stretch>
            <a:fillRect/>
          </a:stretch>
        </p:blipFill>
        <p:spPr>
          <a:xfrm>
            <a:off x="0" y="18836"/>
            <a:ext cx="12192000" cy="1177675"/>
          </a:xfrm>
          <a:prstGeom prst="rect">
            <a:avLst/>
          </a:prstGeom>
        </p:spPr>
      </p:pic>
      <p:sp>
        <p:nvSpPr>
          <p:cNvPr id="4" name="TextBox 3">
            <a:extLst>
              <a:ext uri="{FF2B5EF4-FFF2-40B4-BE49-F238E27FC236}">
                <a16:creationId xmlns:a16="http://schemas.microsoft.com/office/drawing/2014/main" id="{B83A7B2C-4D9D-E544-C80C-C4A7685F2D0C}"/>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Causes of Obesity</a:t>
            </a:r>
          </a:p>
        </p:txBody>
      </p:sp>
      <p:pic>
        <p:nvPicPr>
          <p:cNvPr id="9" name="Picture 8" descr="Graphical user interface, text, application, email&#10;&#10;Description automatically generated">
            <a:extLst>
              <a:ext uri="{FF2B5EF4-FFF2-40B4-BE49-F238E27FC236}">
                <a16:creationId xmlns:a16="http://schemas.microsoft.com/office/drawing/2014/main" id="{DA6D37E8-136A-172A-F81F-E10D8195F81D}"/>
              </a:ext>
            </a:extLst>
          </p:cNvPr>
          <p:cNvPicPr>
            <a:picLocks noChangeAspect="1"/>
          </p:cNvPicPr>
          <p:nvPr/>
        </p:nvPicPr>
        <p:blipFill>
          <a:blip r:embed="rId5"/>
          <a:stretch>
            <a:fillRect/>
          </a:stretch>
        </p:blipFill>
        <p:spPr>
          <a:xfrm>
            <a:off x="4819926" y="968954"/>
            <a:ext cx="6856962" cy="2460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Graphical user interface, text, application, email&#10;&#10;Description automatically generated">
            <a:extLst>
              <a:ext uri="{FF2B5EF4-FFF2-40B4-BE49-F238E27FC236}">
                <a16:creationId xmlns:a16="http://schemas.microsoft.com/office/drawing/2014/main" id="{56942221-D7EA-CCF1-722E-18BDC0D03CE6}"/>
              </a:ext>
            </a:extLst>
          </p:cNvPr>
          <p:cNvPicPr>
            <a:picLocks noChangeAspect="1"/>
          </p:cNvPicPr>
          <p:nvPr/>
        </p:nvPicPr>
        <p:blipFill>
          <a:blip r:embed="rId6"/>
          <a:stretch>
            <a:fillRect/>
          </a:stretch>
        </p:blipFill>
        <p:spPr>
          <a:xfrm>
            <a:off x="6181719" y="3742021"/>
            <a:ext cx="5572827" cy="2339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9579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xt, email&#10;&#10;Description automatically generated">
            <a:extLst>
              <a:ext uri="{FF2B5EF4-FFF2-40B4-BE49-F238E27FC236}">
                <a16:creationId xmlns:a16="http://schemas.microsoft.com/office/drawing/2014/main" id="{FF7E6583-F4E3-3541-11B1-D14316E5D82C}"/>
              </a:ext>
            </a:extLst>
          </p:cNvPr>
          <p:cNvPicPr>
            <a:picLocks noChangeAspect="1"/>
          </p:cNvPicPr>
          <p:nvPr/>
        </p:nvPicPr>
        <p:blipFill>
          <a:blip r:embed="rId2"/>
          <a:stretch>
            <a:fillRect/>
          </a:stretch>
        </p:blipFill>
        <p:spPr>
          <a:xfrm>
            <a:off x="458402" y="1666754"/>
            <a:ext cx="4493111" cy="1440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2929072" cy="734817"/>
          </a:xfrm>
          <a:prstGeom prst="rect">
            <a:avLst/>
          </a:prstGeom>
          <a:noFill/>
        </p:spPr>
        <p:txBody>
          <a:bodyPr wrap="none" rtlCol="0">
            <a:spAutoFit/>
          </a:bodyPr>
          <a:lstStyle/>
          <a:p>
            <a:pPr fontAlgn="t">
              <a:lnSpc>
                <a:spcPts val="5000"/>
              </a:lnSpc>
            </a:pPr>
            <a:r>
              <a:rPr lang="en-US" sz="4200" b="1" spc="-30" dirty="0">
                <a:solidFill>
                  <a:schemeClr val="bg1"/>
                </a:solidFill>
              </a:rPr>
              <a:t>Instructions: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0A6A41-04A5-8FCB-2B29-A7D0A60549AB}"/>
              </a:ext>
            </a:extLst>
          </p:cNvPr>
          <p:cNvSpPr txBox="1"/>
          <p:nvPr/>
        </p:nvSpPr>
        <p:spPr>
          <a:xfrm>
            <a:off x="6732608" y="4284526"/>
            <a:ext cx="5170995" cy="1733808"/>
          </a:xfrm>
          <a:prstGeom prst="rect">
            <a:avLst/>
          </a:prstGeom>
          <a:noFill/>
        </p:spPr>
        <p:txBody>
          <a:bodyPr wrap="square" rtlCol="0">
            <a:spAutoFit/>
          </a:bodyPr>
          <a:lstStyle/>
          <a:p>
            <a:pPr>
              <a:lnSpc>
                <a:spcPts val="3200"/>
              </a:lnSpc>
            </a:pPr>
            <a:r>
              <a:rPr lang="en-US" sz="2800" dirty="0">
                <a:solidFill>
                  <a:srgbClr val="626569"/>
                </a:solidFill>
              </a:rPr>
              <a:t>There is a point of no return -Diet.</a:t>
            </a:r>
          </a:p>
          <a:p>
            <a:pPr algn="ctr">
              <a:lnSpc>
                <a:spcPts val="3200"/>
              </a:lnSpc>
            </a:pPr>
            <a:r>
              <a:rPr lang="en-US" sz="2800" dirty="0">
                <a:solidFill>
                  <a:srgbClr val="626569"/>
                </a:solidFill>
              </a:rPr>
              <a:t>5kg yes</a:t>
            </a:r>
          </a:p>
          <a:p>
            <a:pPr algn="ctr">
              <a:lnSpc>
                <a:spcPts val="3200"/>
              </a:lnSpc>
            </a:pPr>
            <a:r>
              <a:rPr lang="en-US" sz="2800" dirty="0">
                <a:solidFill>
                  <a:srgbClr val="626569"/>
                </a:solidFill>
              </a:rPr>
              <a:t>10 kg maybe</a:t>
            </a:r>
          </a:p>
          <a:p>
            <a:pPr algn="ctr">
              <a:lnSpc>
                <a:spcPts val="3200"/>
              </a:lnSpc>
            </a:pPr>
            <a:r>
              <a:rPr lang="en-US" sz="2800" dirty="0">
                <a:solidFill>
                  <a:srgbClr val="626569"/>
                </a:solidFill>
              </a:rPr>
              <a:t>25 kg no</a:t>
            </a: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3"/>
          <a:stretch>
            <a:fillRect/>
          </a:stretch>
        </p:blipFill>
        <p:spPr>
          <a:xfrm>
            <a:off x="0" y="18836"/>
            <a:ext cx="12192000" cy="1177675"/>
          </a:xfrm>
          <a:prstGeom prst="rect">
            <a:avLst/>
          </a:prstGeom>
        </p:spPr>
      </p:pic>
      <p:sp>
        <p:nvSpPr>
          <p:cNvPr id="4" name="TextBox 3">
            <a:extLst>
              <a:ext uri="{FF2B5EF4-FFF2-40B4-BE49-F238E27FC236}">
                <a16:creationId xmlns:a16="http://schemas.microsoft.com/office/drawing/2014/main" id="{B83A7B2C-4D9D-E544-C80C-C4A7685F2D0C}"/>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Causes of Obesity</a:t>
            </a:r>
          </a:p>
        </p:txBody>
      </p:sp>
      <p:pic>
        <p:nvPicPr>
          <p:cNvPr id="9" name="Picture 8" descr="Graphical user interface, text, application, email&#10;&#10;Description automatically generated">
            <a:extLst>
              <a:ext uri="{FF2B5EF4-FFF2-40B4-BE49-F238E27FC236}">
                <a16:creationId xmlns:a16="http://schemas.microsoft.com/office/drawing/2014/main" id="{DA6D37E8-136A-172A-F81F-E10D8195F81D}"/>
              </a:ext>
            </a:extLst>
          </p:cNvPr>
          <p:cNvPicPr>
            <a:picLocks noChangeAspect="1"/>
          </p:cNvPicPr>
          <p:nvPr/>
        </p:nvPicPr>
        <p:blipFill>
          <a:blip r:embed="rId4"/>
          <a:stretch>
            <a:fillRect/>
          </a:stretch>
        </p:blipFill>
        <p:spPr>
          <a:xfrm>
            <a:off x="5459343" y="1454081"/>
            <a:ext cx="4801230" cy="1722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Graphical user interface, text, application, email&#10;&#10;Description automatically generated">
            <a:extLst>
              <a:ext uri="{FF2B5EF4-FFF2-40B4-BE49-F238E27FC236}">
                <a16:creationId xmlns:a16="http://schemas.microsoft.com/office/drawing/2014/main" id="{56942221-D7EA-CCF1-722E-18BDC0D03CE6}"/>
              </a:ext>
            </a:extLst>
          </p:cNvPr>
          <p:cNvPicPr>
            <a:picLocks noChangeAspect="1"/>
          </p:cNvPicPr>
          <p:nvPr/>
        </p:nvPicPr>
        <p:blipFill>
          <a:blip r:embed="rId5"/>
          <a:stretch>
            <a:fillRect/>
          </a:stretch>
        </p:blipFill>
        <p:spPr>
          <a:xfrm>
            <a:off x="925005" y="4054486"/>
            <a:ext cx="4141614" cy="1738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Straight Arrow Connector 4">
            <a:extLst>
              <a:ext uri="{FF2B5EF4-FFF2-40B4-BE49-F238E27FC236}">
                <a16:creationId xmlns:a16="http://schemas.microsoft.com/office/drawing/2014/main" id="{95D4D6CF-2AC5-EB7C-EB25-4E46B7E8357C}"/>
              </a:ext>
            </a:extLst>
          </p:cNvPr>
          <p:cNvCxnSpPr>
            <a:cxnSpLocks/>
          </p:cNvCxnSpPr>
          <p:nvPr/>
        </p:nvCxnSpPr>
        <p:spPr>
          <a:xfrm>
            <a:off x="4951513" y="3243854"/>
            <a:ext cx="1634482" cy="1177675"/>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DA349DF-1F9D-813F-BD67-06BB482DF8F5}"/>
              </a:ext>
            </a:extLst>
          </p:cNvPr>
          <p:cNvCxnSpPr>
            <a:cxnSpLocks/>
          </p:cNvCxnSpPr>
          <p:nvPr/>
        </p:nvCxnSpPr>
        <p:spPr>
          <a:xfrm>
            <a:off x="5239570" y="4896909"/>
            <a:ext cx="1346425" cy="26732"/>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3E68C0C-4F55-F482-86EA-22AB808C4CFE}"/>
              </a:ext>
            </a:extLst>
          </p:cNvPr>
          <p:cNvCxnSpPr>
            <a:cxnSpLocks/>
          </p:cNvCxnSpPr>
          <p:nvPr/>
        </p:nvCxnSpPr>
        <p:spPr>
          <a:xfrm>
            <a:off x="6952431" y="3299260"/>
            <a:ext cx="439741" cy="907626"/>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7A7A453-CA1F-5092-E3CB-23283E8F1F4D}"/>
              </a:ext>
            </a:extLst>
          </p:cNvPr>
          <p:cNvSpPr txBox="1">
            <a:spLocks/>
          </p:cNvSpPr>
          <p:nvPr/>
        </p:nvSpPr>
        <p:spPr>
          <a:xfrm>
            <a:off x="3143416" y="6319715"/>
            <a:ext cx="5905168" cy="257177"/>
          </a:xfrm>
          <a:prstGeom prst="rect">
            <a:avLst/>
          </a:prstGeom>
        </p:spPr>
        <p:txBody>
          <a:bodyPr lIns="0" tIns="0" rIns="0" bIns="0"/>
          <a:lstStyle>
            <a:lvl1pPr>
              <a:defRPr sz="1200">
                <a:solidFill>
                  <a:schemeClr val="bg1">
                    <a:lumMod val="50000"/>
                  </a:schemeClr>
                </a:solidFill>
              </a:defRPr>
            </a:lvl1pPr>
          </a:lstStyle>
          <a:p>
            <a:pPr marL="0" marR="0">
              <a:spcBef>
                <a:spcPts val="0"/>
              </a:spcBef>
              <a:spcAft>
                <a:spcPts val="0"/>
              </a:spcAft>
            </a:pPr>
            <a:r>
              <a:rPr lang="en-US" sz="1800" dirty="0">
                <a:solidFill>
                  <a:srgbClr val="57555B"/>
                </a:solidFill>
                <a:effectLst/>
                <a:latin typeface="Arial" panose="020B0604020202020204" pitchFamily="34" charset="0"/>
                <a:ea typeface="Calibri" panose="020F0502020204030204" pitchFamily="34" charset="0"/>
                <a:cs typeface="Arial" panose="020B0604020202020204" pitchFamily="34" charset="0"/>
              </a:rPr>
              <a:t>(Hanssen et al., 2022; Klein et al., 2022; </a:t>
            </a:r>
            <a:r>
              <a:rPr lang="en-US" sz="1800" dirty="0" err="1">
                <a:solidFill>
                  <a:srgbClr val="57555B"/>
                </a:solidFill>
                <a:effectLst/>
                <a:latin typeface="Arial" panose="020B0604020202020204" pitchFamily="34" charset="0"/>
                <a:ea typeface="Calibri" panose="020F0502020204030204" pitchFamily="34" charset="0"/>
                <a:cs typeface="Arial" panose="020B0604020202020204" pitchFamily="34" charset="0"/>
              </a:rPr>
              <a:t>Thaker</a:t>
            </a:r>
            <a:r>
              <a:rPr lang="en-US" sz="1800" dirty="0">
                <a:solidFill>
                  <a:srgbClr val="57555B"/>
                </a:solidFill>
                <a:effectLst/>
                <a:latin typeface="Arial" panose="020B0604020202020204" pitchFamily="34" charset="0"/>
                <a:ea typeface="Calibri" panose="020F0502020204030204" pitchFamily="34" charset="0"/>
                <a:cs typeface="Arial" panose="020B0604020202020204" pitchFamily="34" charset="0"/>
              </a:rPr>
              <a:t>, 2021)</a:t>
            </a:r>
          </a:p>
        </p:txBody>
      </p:sp>
    </p:spTree>
    <p:extLst>
      <p:ext uri="{BB962C8B-B14F-4D97-AF65-F5344CB8AC3E}">
        <p14:creationId xmlns:p14="http://schemas.microsoft.com/office/powerpoint/2010/main" val="3499501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2929072" cy="734817"/>
          </a:xfrm>
          <a:prstGeom prst="rect">
            <a:avLst/>
          </a:prstGeom>
          <a:noFill/>
        </p:spPr>
        <p:txBody>
          <a:bodyPr wrap="none" rtlCol="0">
            <a:spAutoFit/>
          </a:bodyPr>
          <a:lstStyle/>
          <a:p>
            <a:pPr fontAlgn="t">
              <a:lnSpc>
                <a:spcPts val="5000"/>
              </a:lnSpc>
            </a:pPr>
            <a:r>
              <a:rPr lang="en-US" sz="4200" b="1" spc="-30" dirty="0">
                <a:solidFill>
                  <a:schemeClr val="bg1"/>
                </a:solidFill>
              </a:rPr>
              <a:t>Instructions: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0" y="18836"/>
            <a:ext cx="12192000" cy="1177675"/>
          </a:xfrm>
          <a:prstGeom prst="rect">
            <a:avLst/>
          </a:prstGeom>
        </p:spPr>
      </p:pic>
      <p:sp>
        <p:nvSpPr>
          <p:cNvPr id="4" name="TextBox 3">
            <a:extLst>
              <a:ext uri="{FF2B5EF4-FFF2-40B4-BE49-F238E27FC236}">
                <a16:creationId xmlns:a16="http://schemas.microsoft.com/office/drawing/2014/main" id="{B83A7B2C-4D9D-E544-C80C-C4A7685F2D0C}"/>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Obesity and Insulin Resistance</a:t>
            </a:r>
          </a:p>
        </p:txBody>
      </p:sp>
      <p:grpSp>
        <p:nvGrpSpPr>
          <p:cNvPr id="2" name="Group 1">
            <a:extLst>
              <a:ext uri="{FF2B5EF4-FFF2-40B4-BE49-F238E27FC236}">
                <a16:creationId xmlns:a16="http://schemas.microsoft.com/office/drawing/2014/main" id="{F236C9A4-4F12-92F4-A5AC-091FC9F110DA}"/>
              </a:ext>
            </a:extLst>
          </p:cNvPr>
          <p:cNvGrpSpPr/>
          <p:nvPr/>
        </p:nvGrpSpPr>
        <p:grpSpPr>
          <a:xfrm>
            <a:off x="167626" y="1343822"/>
            <a:ext cx="5905168" cy="2307690"/>
            <a:chOff x="458402" y="1454081"/>
            <a:chExt cx="9802171" cy="4802129"/>
          </a:xfrm>
        </p:grpSpPr>
        <p:pic>
          <p:nvPicPr>
            <p:cNvPr id="12" name="Picture 11" descr="Text, email&#10;&#10;Description automatically generated">
              <a:extLst>
                <a:ext uri="{FF2B5EF4-FFF2-40B4-BE49-F238E27FC236}">
                  <a16:creationId xmlns:a16="http://schemas.microsoft.com/office/drawing/2014/main" id="{FF7E6583-F4E3-3541-11B1-D14316E5D82C}"/>
                </a:ext>
              </a:extLst>
            </p:cNvPr>
            <p:cNvPicPr>
              <a:picLocks noChangeAspect="1"/>
            </p:cNvPicPr>
            <p:nvPr/>
          </p:nvPicPr>
          <p:blipFill>
            <a:blip r:embed="rId3"/>
            <a:stretch>
              <a:fillRect/>
            </a:stretch>
          </p:blipFill>
          <p:spPr>
            <a:xfrm>
              <a:off x="458402" y="1666754"/>
              <a:ext cx="4493111" cy="1440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7D0A6A41-04A5-8FCB-2B29-A7D0A60549AB}"/>
                </a:ext>
              </a:extLst>
            </p:cNvPr>
            <p:cNvSpPr txBox="1"/>
            <p:nvPr/>
          </p:nvSpPr>
          <p:spPr>
            <a:xfrm>
              <a:off x="6758946" y="4207886"/>
              <a:ext cx="2585498" cy="2048324"/>
            </a:xfrm>
            <a:prstGeom prst="rect">
              <a:avLst/>
            </a:prstGeom>
            <a:noFill/>
          </p:spPr>
          <p:txBody>
            <a:bodyPr wrap="square" rtlCol="0">
              <a:spAutoFit/>
            </a:bodyPr>
            <a:lstStyle/>
            <a:p>
              <a:r>
                <a:rPr lang="en-US" sz="1400" dirty="0">
                  <a:solidFill>
                    <a:srgbClr val="626569"/>
                  </a:solidFill>
                </a:rPr>
                <a:t>There is a point of no return -Diet.</a:t>
              </a:r>
            </a:p>
            <a:p>
              <a:pPr algn="ctr"/>
              <a:r>
                <a:rPr lang="en-US" sz="1400" dirty="0">
                  <a:solidFill>
                    <a:srgbClr val="626569"/>
                  </a:solidFill>
                </a:rPr>
                <a:t>5kg yes</a:t>
              </a:r>
            </a:p>
            <a:p>
              <a:pPr algn="ctr"/>
              <a:r>
                <a:rPr lang="en-US" sz="1400" dirty="0">
                  <a:solidFill>
                    <a:srgbClr val="626569"/>
                  </a:solidFill>
                </a:rPr>
                <a:t>10 kg maybe</a:t>
              </a:r>
            </a:p>
            <a:p>
              <a:pPr algn="ctr"/>
              <a:r>
                <a:rPr lang="en-US" sz="1400" dirty="0">
                  <a:solidFill>
                    <a:srgbClr val="626569"/>
                  </a:solidFill>
                </a:rPr>
                <a:t>25 kg no</a:t>
              </a:r>
              <a:endParaRPr lang="en-US" sz="2400" dirty="0">
                <a:solidFill>
                  <a:srgbClr val="626569"/>
                </a:solidFill>
              </a:endParaRPr>
            </a:p>
          </p:txBody>
        </p:sp>
        <p:pic>
          <p:nvPicPr>
            <p:cNvPr id="9" name="Picture 8" descr="Graphical user interface, text, application, email&#10;&#10;Description automatically generated">
              <a:extLst>
                <a:ext uri="{FF2B5EF4-FFF2-40B4-BE49-F238E27FC236}">
                  <a16:creationId xmlns:a16="http://schemas.microsoft.com/office/drawing/2014/main" id="{DA6D37E8-136A-172A-F81F-E10D8195F81D}"/>
                </a:ext>
              </a:extLst>
            </p:cNvPr>
            <p:cNvPicPr>
              <a:picLocks noChangeAspect="1"/>
            </p:cNvPicPr>
            <p:nvPr/>
          </p:nvPicPr>
          <p:blipFill>
            <a:blip r:embed="rId4"/>
            <a:stretch>
              <a:fillRect/>
            </a:stretch>
          </p:blipFill>
          <p:spPr>
            <a:xfrm>
              <a:off x="5459343" y="1454081"/>
              <a:ext cx="4801230" cy="1722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Graphical user interface, text, application, email&#10;&#10;Description automatically generated">
              <a:extLst>
                <a:ext uri="{FF2B5EF4-FFF2-40B4-BE49-F238E27FC236}">
                  <a16:creationId xmlns:a16="http://schemas.microsoft.com/office/drawing/2014/main" id="{56942221-D7EA-CCF1-722E-18BDC0D03CE6}"/>
                </a:ext>
              </a:extLst>
            </p:cNvPr>
            <p:cNvPicPr>
              <a:picLocks noChangeAspect="1"/>
            </p:cNvPicPr>
            <p:nvPr/>
          </p:nvPicPr>
          <p:blipFill>
            <a:blip r:embed="rId5"/>
            <a:stretch>
              <a:fillRect/>
            </a:stretch>
          </p:blipFill>
          <p:spPr>
            <a:xfrm>
              <a:off x="925005" y="4054486"/>
              <a:ext cx="4141614" cy="1738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Straight Arrow Connector 4">
              <a:extLst>
                <a:ext uri="{FF2B5EF4-FFF2-40B4-BE49-F238E27FC236}">
                  <a16:creationId xmlns:a16="http://schemas.microsoft.com/office/drawing/2014/main" id="{95D4D6CF-2AC5-EB7C-EB25-4E46B7E8357C}"/>
                </a:ext>
              </a:extLst>
            </p:cNvPr>
            <p:cNvCxnSpPr>
              <a:cxnSpLocks/>
            </p:cNvCxnSpPr>
            <p:nvPr/>
          </p:nvCxnSpPr>
          <p:spPr>
            <a:xfrm>
              <a:off x="4951513" y="3243854"/>
              <a:ext cx="1634482" cy="1177675"/>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DA349DF-1F9D-813F-BD67-06BB482DF8F5}"/>
                </a:ext>
              </a:extLst>
            </p:cNvPr>
            <p:cNvCxnSpPr>
              <a:cxnSpLocks/>
            </p:cNvCxnSpPr>
            <p:nvPr/>
          </p:nvCxnSpPr>
          <p:spPr>
            <a:xfrm>
              <a:off x="5239570" y="4896909"/>
              <a:ext cx="1346425" cy="26732"/>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3E68C0C-4F55-F482-86EA-22AB808C4CFE}"/>
                </a:ext>
              </a:extLst>
            </p:cNvPr>
            <p:cNvCxnSpPr>
              <a:cxnSpLocks/>
            </p:cNvCxnSpPr>
            <p:nvPr/>
          </p:nvCxnSpPr>
          <p:spPr>
            <a:xfrm>
              <a:off x="6952431" y="3299260"/>
              <a:ext cx="439741" cy="907626"/>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grpSp>
      <p:sp>
        <p:nvSpPr>
          <p:cNvPr id="21" name="Date Placeholder 3">
            <a:extLst>
              <a:ext uri="{FF2B5EF4-FFF2-40B4-BE49-F238E27FC236}">
                <a16:creationId xmlns:a16="http://schemas.microsoft.com/office/drawing/2014/main" id="{47A7A453-CA1F-5092-E3CB-23283E8F1F4D}"/>
              </a:ext>
            </a:extLst>
          </p:cNvPr>
          <p:cNvSpPr txBox="1">
            <a:spLocks/>
          </p:cNvSpPr>
          <p:nvPr/>
        </p:nvSpPr>
        <p:spPr>
          <a:xfrm>
            <a:off x="1185738" y="6399929"/>
            <a:ext cx="5905168" cy="257177"/>
          </a:xfrm>
          <a:prstGeom prst="rect">
            <a:avLst/>
          </a:prstGeom>
        </p:spPr>
        <p:txBody>
          <a:bodyPr lIns="0" tIns="0" rIns="0" bIns="0"/>
          <a:lstStyle>
            <a:lvl1pPr>
              <a:defRPr sz="1200">
                <a:solidFill>
                  <a:schemeClr val="bg1">
                    <a:lumMod val="50000"/>
                  </a:schemeClr>
                </a:solidFill>
              </a:defRPr>
            </a:lvl1pPr>
          </a:lstStyle>
          <a:p>
            <a:pPr marL="0" marR="0">
              <a:spcBef>
                <a:spcPts val="0"/>
              </a:spcBef>
              <a:spcAft>
                <a:spcPts val="0"/>
              </a:spcAft>
            </a:pPr>
            <a:r>
              <a:rPr lang="en-US" sz="1800" dirty="0">
                <a:solidFill>
                  <a:srgbClr val="57555B"/>
                </a:solidFill>
                <a:effectLst/>
                <a:latin typeface="Arial" panose="020B0604020202020204" pitchFamily="34" charset="0"/>
                <a:ea typeface="Calibri" panose="020F0502020204030204" pitchFamily="34" charset="0"/>
                <a:cs typeface="Arial" panose="020B0604020202020204" pitchFamily="34" charset="0"/>
              </a:rPr>
              <a:t>(Hanssen et al., 2022; Klein et al., 2022; </a:t>
            </a:r>
            <a:r>
              <a:rPr lang="en-US" sz="1800" dirty="0" err="1">
                <a:solidFill>
                  <a:srgbClr val="57555B"/>
                </a:solidFill>
                <a:effectLst/>
                <a:latin typeface="Arial" panose="020B0604020202020204" pitchFamily="34" charset="0"/>
                <a:ea typeface="Calibri" panose="020F0502020204030204" pitchFamily="34" charset="0"/>
                <a:cs typeface="Arial" panose="020B0604020202020204" pitchFamily="34" charset="0"/>
              </a:rPr>
              <a:t>Thaker</a:t>
            </a:r>
            <a:r>
              <a:rPr lang="en-US" sz="1800" dirty="0">
                <a:solidFill>
                  <a:srgbClr val="57555B"/>
                </a:solidFill>
                <a:effectLst/>
                <a:latin typeface="Arial" panose="020B0604020202020204" pitchFamily="34" charset="0"/>
                <a:ea typeface="Calibri" panose="020F0502020204030204" pitchFamily="34" charset="0"/>
                <a:cs typeface="Arial" panose="020B0604020202020204" pitchFamily="34" charset="0"/>
              </a:rPr>
              <a:t>, 2021)</a:t>
            </a:r>
          </a:p>
        </p:txBody>
      </p:sp>
      <p:sp>
        <p:nvSpPr>
          <p:cNvPr id="19" name="Rectangle 3">
            <a:extLst>
              <a:ext uri="{FF2B5EF4-FFF2-40B4-BE49-F238E27FC236}">
                <a16:creationId xmlns:a16="http://schemas.microsoft.com/office/drawing/2014/main" id="{09DA8E66-7AC8-5326-A210-346AB45F5BA3}"/>
              </a:ext>
            </a:extLst>
          </p:cNvPr>
          <p:cNvSpPr>
            <a:spLocks noChangeArrowheads="1"/>
          </p:cNvSpPr>
          <p:nvPr/>
        </p:nvSpPr>
        <p:spPr bwMode="auto">
          <a:xfrm>
            <a:off x="8596381" y="6378332"/>
            <a:ext cx="21528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57555B"/>
                </a:solidFill>
                <a:effectLst/>
                <a:latin typeface="Arial" panose="020B0604020202020204" pitchFamily="34" charset="0"/>
                <a:ea typeface="Calibri" panose="020F0502020204030204" pitchFamily="34" charset="0"/>
                <a:cs typeface="Arial" panose="020B0604020202020204" pitchFamily="34" charset="0"/>
              </a:rPr>
              <a:t>(Jiang et al., 2020)</a:t>
            </a:r>
            <a:endParaRPr kumimoji="0" lang="en-US" altLang="en-US" sz="2800" b="0" i="0" u="none" strike="noStrike" cap="none" normalizeH="0" baseline="0" dirty="0">
              <a:ln>
                <a:noFill/>
              </a:ln>
              <a:solidFill>
                <a:srgbClr val="57555B"/>
              </a:solidFill>
              <a:effectLst/>
              <a:latin typeface="Arial" panose="020B0604020202020204" pitchFamily="34" charset="0"/>
            </a:endParaRPr>
          </a:p>
        </p:txBody>
      </p:sp>
      <p:pic>
        <p:nvPicPr>
          <p:cNvPr id="22" name="Picture 21" descr="Diagram&#10;&#10;Description automatically generated">
            <a:extLst>
              <a:ext uri="{FF2B5EF4-FFF2-40B4-BE49-F238E27FC236}">
                <a16:creationId xmlns:a16="http://schemas.microsoft.com/office/drawing/2014/main" id="{7443695F-6B46-4CC0-7E32-FBC68E9C0F0D}"/>
              </a:ext>
            </a:extLst>
          </p:cNvPr>
          <p:cNvPicPr>
            <a:picLocks noChangeAspect="1"/>
          </p:cNvPicPr>
          <p:nvPr/>
        </p:nvPicPr>
        <p:blipFill>
          <a:blip r:embed="rId6"/>
          <a:stretch>
            <a:fillRect/>
          </a:stretch>
        </p:blipFill>
        <p:spPr>
          <a:xfrm>
            <a:off x="5366972" y="2439660"/>
            <a:ext cx="6458818" cy="3107799"/>
          </a:xfrm>
          <a:prstGeom prst="rect">
            <a:avLst/>
          </a:prstGeom>
        </p:spPr>
      </p:pic>
    </p:spTree>
    <p:extLst>
      <p:ext uri="{BB962C8B-B14F-4D97-AF65-F5344CB8AC3E}">
        <p14:creationId xmlns:p14="http://schemas.microsoft.com/office/powerpoint/2010/main" val="497495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2929072" cy="734817"/>
          </a:xfrm>
          <a:prstGeom prst="rect">
            <a:avLst/>
          </a:prstGeom>
          <a:noFill/>
        </p:spPr>
        <p:txBody>
          <a:bodyPr wrap="none" rtlCol="0">
            <a:spAutoFit/>
          </a:bodyPr>
          <a:lstStyle/>
          <a:p>
            <a:pPr fontAlgn="t">
              <a:lnSpc>
                <a:spcPts val="5000"/>
              </a:lnSpc>
            </a:pPr>
            <a:r>
              <a:rPr lang="en-US" sz="4200" b="1" spc="-30" dirty="0">
                <a:solidFill>
                  <a:schemeClr val="bg1"/>
                </a:solidFill>
              </a:rPr>
              <a:t>Instructions: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0" y="18836"/>
            <a:ext cx="12192000" cy="1177675"/>
          </a:xfrm>
          <a:prstGeom prst="rect">
            <a:avLst/>
          </a:prstGeom>
        </p:spPr>
      </p:pic>
      <p:sp>
        <p:nvSpPr>
          <p:cNvPr id="4" name="TextBox 3">
            <a:extLst>
              <a:ext uri="{FF2B5EF4-FFF2-40B4-BE49-F238E27FC236}">
                <a16:creationId xmlns:a16="http://schemas.microsoft.com/office/drawing/2014/main" id="{B83A7B2C-4D9D-E544-C80C-C4A7685F2D0C}"/>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Causes of Obesity</a:t>
            </a:r>
          </a:p>
        </p:txBody>
      </p:sp>
      <p:pic>
        <p:nvPicPr>
          <p:cNvPr id="17" name="Picture 16" descr="Diagram, logo, company name&#10;&#10;Description automatically generated">
            <a:extLst>
              <a:ext uri="{FF2B5EF4-FFF2-40B4-BE49-F238E27FC236}">
                <a16:creationId xmlns:a16="http://schemas.microsoft.com/office/drawing/2014/main" id="{2905D007-D621-A6EB-CA97-39719E8A25BC}"/>
              </a:ext>
            </a:extLst>
          </p:cNvPr>
          <p:cNvPicPr>
            <a:picLocks noChangeAspect="1"/>
          </p:cNvPicPr>
          <p:nvPr/>
        </p:nvPicPr>
        <p:blipFill>
          <a:blip r:embed="rId3"/>
          <a:stretch>
            <a:fillRect/>
          </a:stretch>
        </p:blipFill>
        <p:spPr>
          <a:xfrm>
            <a:off x="3261161" y="999111"/>
            <a:ext cx="5670038" cy="5445565"/>
          </a:xfrm>
          <a:prstGeom prst="rect">
            <a:avLst/>
          </a:prstGeom>
        </p:spPr>
      </p:pic>
      <p:sp>
        <p:nvSpPr>
          <p:cNvPr id="19" name="TextBox 18">
            <a:extLst>
              <a:ext uri="{FF2B5EF4-FFF2-40B4-BE49-F238E27FC236}">
                <a16:creationId xmlns:a16="http://schemas.microsoft.com/office/drawing/2014/main" id="{C788A3D4-A8B6-2620-9659-B2F8787A0301}"/>
              </a:ext>
            </a:extLst>
          </p:cNvPr>
          <p:cNvSpPr txBox="1"/>
          <p:nvPr/>
        </p:nvSpPr>
        <p:spPr>
          <a:xfrm>
            <a:off x="497735" y="1289496"/>
            <a:ext cx="2590365" cy="1497878"/>
          </a:xfrm>
          <a:prstGeom prst="rect">
            <a:avLst/>
          </a:prstGeom>
          <a:noFill/>
        </p:spPr>
        <p:txBody>
          <a:bodyPr wrap="square" rtlCol="0">
            <a:spAutoFit/>
          </a:bodyPr>
          <a:lstStyle/>
          <a:p>
            <a:r>
              <a:rPr lang="en-US" sz="1300" b="0" dirty="0">
                <a:solidFill>
                  <a:srgbClr val="57555B"/>
                </a:solidFill>
                <a:effectLst/>
              </a:rPr>
              <a:t>1) Dopamine (DA) encodes motivation in the midbrain; dopaminergic neu­rons project from the ventral tegmental area (VTA) to the nucleus </a:t>
            </a:r>
            <a:r>
              <a:rPr lang="en-US" sz="1300" b="0" dirty="0" err="1">
                <a:solidFill>
                  <a:srgbClr val="57555B"/>
                </a:solidFill>
                <a:effectLst/>
              </a:rPr>
              <a:t>accumbens</a:t>
            </a:r>
            <a:r>
              <a:rPr lang="en-US" sz="1300" b="0" dirty="0">
                <a:solidFill>
                  <a:srgbClr val="57555B"/>
                </a:solidFill>
                <a:effectLst/>
              </a:rPr>
              <a:t> (</a:t>
            </a:r>
            <a:r>
              <a:rPr lang="en-US" sz="1300" b="0" dirty="0" err="1">
                <a:solidFill>
                  <a:srgbClr val="57555B"/>
                </a:solidFill>
                <a:effectLst/>
              </a:rPr>
              <a:t>NAc</a:t>
            </a:r>
            <a:r>
              <a:rPr lang="en-US" sz="1300" b="0" dirty="0">
                <a:solidFill>
                  <a:srgbClr val="57555B"/>
                </a:solidFill>
                <a:effectLst/>
              </a:rPr>
              <a:t>) with higher dopaminergic tone encoding higher motivation.</a:t>
            </a:r>
          </a:p>
        </p:txBody>
      </p:sp>
      <p:sp>
        <p:nvSpPr>
          <p:cNvPr id="25" name="Date Placeholder 3">
            <a:extLst>
              <a:ext uri="{FF2B5EF4-FFF2-40B4-BE49-F238E27FC236}">
                <a16:creationId xmlns:a16="http://schemas.microsoft.com/office/drawing/2014/main" id="{7339E8FB-2FC9-A455-F61F-93DDDD1EE9AD}"/>
              </a:ext>
            </a:extLst>
          </p:cNvPr>
          <p:cNvSpPr txBox="1">
            <a:spLocks/>
          </p:cNvSpPr>
          <p:nvPr/>
        </p:nvSpPr>
        <p:spPr>
          <a:xfrm>
            <a:off x="4843536" y="6444676"/>
            <a:ext cx="2813586" cy="296546"/>
          </a:xfrm>
          <a:prstGeom prst="rect">
            <a:avLst/>
          </a:prstGeom>
        </p:spPr>
        <p:txBody>
          <a:bodyPr lIns="0" tIns="0" rIns="0" bIns="0"/>
          <a:lstStyle>
            <a:lvl1pPr>
              <a:defRPr sz="1200">
                <a:solidFill>
                  <a:schemeClr val="bg1">
                    <a:lumMod val="50000"/>
                  </a:schemeClr>
                </a:solidFill>
              </a:defRPr>
            </a:lvl1pPr>
          </a:lstStyle>
          <a:p>
            <a:pPr marL="0" marR="0">
              <a:spcBef>
                <a:spcPts val="0"/>
              </a:spcBef>
              <a:spcAft>
                <a:spcPts val="0"/>
              </a:spcAft>
            </a:pPr>
            <a:r>
              <a:rPr lang="en-US" sz="1800" dirty="0">
                <a:solidFill>
                  <a:srgbClr val="57555B"/>
                </a:solidFill>
                <a:effectLst/>
                <a:latin typeface="Arial" panose="020B0604020202020204" pitchFamily="34" charset="0"/>
                <a:ea typeface="Calibri" panose="020F0502020204030204" pitchFamily="34" charset="0"/>
                <a:cs typeface="Arial" panose="020B0604020202020204" pitchFamily="34" charset="0"/>
              </a:rPr>
              <a:t>(Hanssen et al., 2022)</a:t>
            </a:r>
          </a:p>
        </p:txBody>
      </p:sp>
      <p:sp>
        <p:nvSpPr>
          <p:cNvPr id="26" name="TextBox 25">
            <a:extLst>
              <a:ext uri="{FF2B5EF4-FFF2-40B4-BE49-F238E27FC236}">
                <a16:creationId xmlns:a16="http://schemas.microsoft.com/office/drawing/2014/main" id="{FA8D85DA-2609-F137-39EE-F6C07E1E565F}"/>
              </a:ext>
            </a:extLst>
          </p:cNvPr>
          <p:cNvSpPr txBox="1"/>
          <p:nvPr/>
        </p:nvSpPr>
        <p:spPr>
          <a:xfrm>
            <a:off x="8904613" y="1294658"/>
            <a:ext cx="3313974" cy="1492716"/>
          </a:xfrm>
          <a:prstGeom prst="rect">
            <a:avLst/>
          </a:prstGeom>
          <a:noFill/>
        </p:spPr>
        <p:txBody>
          <a:bodyPr wrap="square" rtlCol="0">
            <a:spAutoFit/>
          </a:bodyPr>
          <a:lstStyle/>
          <a:p>
            <a:r>
              <a:rPr lang="en-US" sz="1300" b="0" dirty="0">
                <a:solidFill>
                  <a:srgbClr val="57555B"/>
                </a:solidFill>
                <a:effectLst/>
              </a:rPr>
              <a:t>2) Dopamine signaling is impaired in obesity and under high ­fat diet. The binding potential of dopaminergic D2 receptors is reduced in obesity and high ­fat diet causing a reduced dopamine release from the VTA upon receival of standard food and thus diminishing the reward­ing properties of food discovery. </a:t>
            </a:r>
          </a:p>
        </p:txBody>
      </p:sp>
      <p:sp>
        <p:nvSpPr>
          <p:cNvPr id="27" name="TextBox 26">
            <a:extLst>
              <a:ext uri="{FF2B5EF4-FFF2-40B4-BE49-F238E27FC236}">
                <a16:creationId xmlns:a16="http://schemas.microsoft.com/office/drawing/2014/main" id="{553F133C-0ACB-BA5B-4CC5-38C7B757D85D}"/>
              </a:ext>
            </a:extLst>
          </p:cNvPr>
          <p:cNvSpPr txBox="1"/>
          <p:nvPr/>
        </p:nvSpPr>
        <p:spPr>
          <a:xfrm>
            <a:off x="387940" y="3853737"/>
            <a:ext cx="2809953" cy="1692771"/>
          </a:xfrm>
          <a:prstGeom prst="rect">
            <a:avLst/>
          </a:prstGeom>
          <a:noFill/>
        </p:spPr>
        <p:txBody>
          <a:bodyPr wrap="square" rtlCol="0">
            <a:spAutoFit/>
          </a:bodyPr>
          <a:lstStyle/>
          <a:p>
            <a:r>
              <a:rPr lang="en-US" sz="1300" b="0" dirty="0">
                <a:solidFill>
                  <a:srgbClr val="57555B"/>
                </a:solidFill>
                <a:effectLst/>
              </a:rPr>
              <a:t>3) Ghrelin applied into the VTA increases dopamine levels in the </a:t>
            </a:r>
            <a:r>
              <a:rPr lang="en-US" sz="1300" b="0" dirty="0" err="1">
                <a:solidFill>
                  <a:srgbClr val="57555B"/>
                </a:solidFill>
                <a:effectLst/>
              </a:rPr>
              <a:t>NAc</a:t>
            </a:r>
            <a:r>
              <a:rPr lang="en-US" sz="1300" b="0" dirty="0">
                <a:solidFill>
                  <a:srgbClr val="57555B"/>
                </a:solidFill>
                <a:effectLst/>
              </a:rPr>
              <a:t> and hence motivation; glucagon ­like peptide 1 (GLP­1), insulin, leptin and (probably) amylin reduce motivated behavior for food rewards in mice by downregulating dopaminergic transmission. </a:t>
            </a:r>
          </a:p>
        </p:txBody>
      </p:sp>
      <p:sp>
        <p:nvSpPr>
          <p:cNvPr id="28" name="TextBox 27">
            <a:extLst>
              <a:ext uri="{FF2B5EF4-FFF2-40B4-BE49-F238E27FC236}">
                <a16:creationId xmlns:a16="http://schemas.microsoft.com/office/drawing/2014/main" id="{D12BD2C3-65CB-3518-748C-0498EC108FDA}"/>
              </a:ext>
            </a:extLst>
          </p:cNvPr>
          <p:cNvSpPr txBox="1"/>
          <p:nvPr/>
        </p:nvSpPr>
        <p:spPr>
          <a:xfrm>
            <a:off x="8904613" y="3753710"/>
            <a:ext cx="3152693" cy="1892826"/>
          </a:xfrm>
          <a:prstGeom prst="rect">
            <a:avLst/>
          </a:prstGeom>
          <a:noFill/>
        </p:spPr>
        <p:txBody>
          <a:bodyPr wrap="square" rtlCol="0">
            <a:spAutoFit/>
          </a:bodyPr>
          <a:lstStyle/>
          <a:p>
            <a:r>
              <a:rPr lang="en-US" sz="1300" b="0" dirty="0">
                <a:solidFill>
                  <a:srgbClr val="57555B"/>
                </a:solidFill>
                <a:effectLst/>
              </a:rPr>
              <a:t>4) In humans, motivation increases with increasing hunger levels in normal weight humans with good insulin sensitivity, while in obese humans with reduced insulin sensitivity hunger does not affect motivation. Intervention with GLP-1 does not affect motivation in insulin sensitive humans but normalizes the effect of hunger on motivation in insulin resistant humans. </a:t>
            </a:r>
            <a:endParaRPr lang="en-US" sz="1300" dirty="0">
              <a:solidFill>
                <a:srgbClr val="57555B"/>
              </a:solidFill>
              <a:effectLst/>
            </a:endParaRPr>
          </a:p>
        </p:txBody>
      </p:sp>
    </p:spTree>
    <p:extLst>
      <p:ext uri="{BB962C8B-B14F-4D97-AF65-F5344CB8AC3E}">
        <p14:creationId xmlns:p14="http://schemas.microsoft.com/office/powerpoint/2010/main" val="215401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41E01-8514-1E4B-8B71-07D70CE8AAEF}"/>
              </a:ext>
            </a:extLst>
          </p:cNvPr>
          <p:cNvSpPr txBox="1"/>
          <p:nvPr/>
        </p:nvSpPr>
        <p:spPr>
          <a:xfrm>
            <a:off x="825036" y="166147"/>
            <a:ext cx="2929072" cy="734817"/>
          </a:xfrm>
          <a:prstGeom prst="rect">
            <a:avLst/>
          </a:prstGeom>
          <a:noFill/>
        </p:spPr>
        <p:txBody>
          <a:bodyPr wrap="none" rtlCol="0">
            <a:spAutoFit/>
          </a:bodyPr>
          <a:lstStyle/>
          <a:p>
            <a:pPr fontAlgn="t">
              <a:lnSpc>
                <a:spcPts val="5000"/>
              </a:lnSpc>
            </a:pPr>
            <a:r>
              <a:rPr lang="en-US" sz="4200" b="1" spc="-30" dirty="0">
                <a:solidFill>
                  <a:schemeClr val="bg1"/>
                </a:solidFill>
              </a:rPr>
              <a:t>Instructions:</a:t>
            </a:r>
          </a:p>
        </p:txBody>
      </p:sp>
      <p:sp>
        <p:nvSpPr>
          <p:cNvPr id="6" name="Slide Number Placeholder 5">
            <a:extLst>
              <a:ext uri="{FF2B5EF4-FFF2-40B4-BE49-F238E27FC236}">
                <a16:creationId xmlns:a16="http://schemas.microsoft.com/office/drawing/2014/main" id="{251D8B89-4920-2202-52D5-0AF45264DFF6}"/>
              </a:ext>
            </a:extLst>
          </p:cNvPr>
          <p:cNvSpPr txBox="1">
            <a:spLocks/>
          </p:cNvSpPr>
          <p:nvPr/>
        </p:nvSpPr>
        <p:spPr>
          <a:xfrm>
            <a:off x="925005" y="6434410"/>
            <a:ext cx="421217" cy="197909"/>
          </a:xfrm>
          <a:prstGeom prst="rect">
            <a:avLst/>
          </a:prstGeom>
        </p:spPr>
        <p:txBody>
          <a:bodyPr lIns="0" tIns="0" rIns="0" bIns="0"/>
          <a:lstStyle>
            <a:lvl1pPr algn="r">
              <a:defRPr sz="1200">
                <a:solidFill>
                  <a:schemeClr val="bg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7CB6F85-4CA1-1442-861E-8EE09FFB6C81}" type="slidenum">
              <a:rPr kumimoji="0" lang="en-US" u="none" strike="noStrike" kern="1200" cap="none" spc="0" normalizeH="0" baseline="0" noProof="0" smtClean="0">
                <a:ln>
                  <a:noFill/>
                </a:ln>
                <a:solidFill>
                  <a:srgbClr val="56565B"/>
                </a:solidFill>
                <a:effectLst/>
                <a:uLnTx/>
                <a:uFillTx/>
                <a:latin typeface="Calibri" panose="020F0502020204030204" pitchFamily="34" charset="0"/>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4054991F-4C34-192A-A38F-A4161AB00129}"/>
              </a:ext>
            </a:extLst>
          </p:cNvPr>
          <p:cNvSpPr txBox="1">
            <a:spLocks/>
          </p:cNvSpPr>
          <p:nvPr/>
        </p:nvSpPr>
        <p:spPr>
          <a:xfrm>
            <a:off x="1346222" y="6434410"/>
            <a:ext cx="1962153" cy="257176"/>
          </a:xfrm>
          <a:prstGeom prst="rect">
            <a:avLst/>
          </a:prstGeom>
        </p:spPr>
        <p:txBody>
          <a:bodyPr lIns="0" tIns="0" rIns="0" bIns="0"/>
          <a:lstStyle>
            <a:lvl1pPr>
              <a:defRPr sz="1200">
                <a:solidFill>
                  <a:schemeClr val="bg1">
                    <a:lumMod val="50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56565B"/>
              </a:solidFill>
              <a:effectLst/>
              <a:uLnTx/>
              <a:uFillTx/>
              <a:latin typeface="Calibri" panose="020F0502020204030204" pitchFamily="34" charset="0"/>
              <a:cs typeface="Calibri" panose="020F0502020204030204" pitchFamily="34" charset="0"/>
            </a:endParaRPr>
          </a:p>
        </p:txBody>
      </p:sp>
      <p:pic>
        <p:nvPicPr>
          <p:cNvPr id="3" name="Picture 2" descr="Background pattern&#10;&#10;Description automatically generated">
            <a:extLst>
              <a:ext uri="{FF2B5EF4-FFF2-40B4-BE49-F238E27FC236}">
                <a16:creationId xmlns:a16="http://schemas.microsoft.com/office/drawing/2014/main" id="{B56A9FB2-E0C5-1EBF-F80F-398B1CCCAB4A}"/>
              </a:ext>
            </a:extLst>
          </p:cNvPr>
          <p:cNvPicPr>
            <a:picLocks noChangeAspect="1"/>
          </p:cNvPicPr>
          <p:nvPr/>
        </p:nvPicPr>
        <p:blipFill>
          <a:blip r:embed="rId2"/>
          <a:stretch>
            <a:fillRect/>
          </a:stretch>
        </p:blipFill>
        <p:spPr>
          <a:xfrm>
            <a:off x="0" y="18836"/>
            <a:ext cx="12192000" cy="1177675"/>
          </a:xfrm>
          <a:prstGeom prst="rect">
            <a:avLst/>
          </a:prstGeom>
        </p:spPr>
      </p:pic>
      <p:sp>
        <p:nvSpPr>
          <p:cNvPr id="4" name="TextBox 3">
            <a:extLst>
              <a:ext uri="{FF2B5EF4-FFF2-40B4-BE49-F238E27FC236}">
                <a16:creationId xmlns:a16="http://schemas.microsoft.com/office/drawing/2014/main" id="{B83A7B2C-4D9D-E544-C80C-C4A7685F2D0C}"/>
              </a:ext>
            </a:extLst>
          </p:cNvPr>
          <p:cNvSpPr txBox="1"/>
          <p:nvPr/>
        </p:nvSpPr>
        <p:spPr>
          <a:xfrm>
            <a:off x="755793" y="353436"/>
            <a:ext cx="10851852" cy="508473"/>
          </a:xfrm>
          <a:prstGeom prst="rect">
            <a:avLst/>
          </a:prstGeom>
          <a:noFill/>
        </p:spPr>
        <p:txBody>
          <a:bodyPr wrap="square" rtlCol="0">
            <a:spAutoFit/>
          </a:bodyPr>
          <a:lstStyle/>
          <a:p>
            <a:pPr>
              <a:lnSpc>
                <a:spcPts val="3200"/>
              </a:lnSpc>
            </a:pPr>
            <a:r>
              <a:rPr lang="en-US" sz="3200" dirty="0">
                <a:solidFill>
                  <a:schemeClr val="bg1"/>
                </a:solidFill>
              </a:rPr>
              <a:t>GLP-1 Agonists</a:t>
            </a:r>
          </a:p>
        </p:txBody>
      </p:sp>
      <p:pic>
        <p:nvPicPr>
          <p:cNvPr id="17" name="Picture 16" descr="Diagram, logo, company name&#10;&#10;Description automatically generated">
            <a:extLst>
              <a:ext uri="{FF2B5EF4-FFF2-40B4-BE49-F238E27FC236}">
                <a16:creationId xmlns:a16="http://schemas.microsoft.com/office/drawing/2014/main" id="{2905D007-D621-A6EB-CA97-39719E8A25BC}"/>
              </a:ext>
            </a:extLst>
          </p:cNvPr>
          <p:cNvPicPr>
            <a:picLocks noChangeAspect="1"/>
          </p:cNvPicPr>
          <p:nvPr/>
        </p:nvPicPr>
        <p:blipFill>
          <a:blip r:embed="rId3"/>
          <a:stretch>
            <a:fillRect/>
          </a:stretch>
        </p:blipFill>
        <p:spPr>
          <a:xfrm>
            <a:off x="6319572" y="445769"/>
            <a:ext cx="5670038" cy="5445565"/>
          </a:xfrm>
          <a:prstGeom prst="rect">
            <a:avLst/>
          </a:prstGeom>
        </p:spPr>
      </p:pic>
      <p:sp>
        <p:nvSpPr>
          <p:cNvPr id="25" name="Date Placeholder 3">
            <a:extLst>
              <a:ext uri="{FF2B5EF4-FFF2-40B4-BE49-F238E27FC236}">
                <a16:creationId xmlns:a16="http://schemas.microsoft.com/office/drawing/2014/main" id="{7339E8FB-2FC9-A455-F61F-93DDDD1EE9AD}"/>
              </a:ext>
            </a:extLst>
          </p:cNvPr>
          <p:cNvSpPr txBox="1">
            <a:spLocks/>
          </p:cNvSpPr>
          <p:nvPr/>
        </p:nvSpPr>
        <p:spPr>
          <a:xfrm>
            <a:off x="4843536" y="6444676"/>
            <a:ext cx="2813586" cy="296546"/>
          </a:xfrm>
          <a:prstGeom prst="rect">
            <a:avLst/>
          </a:prstGeom>
        </p:spPr>
        <p:txBody>
          <a:bodyPr lIns="0" tIns="0" rIns="0" bIns="0"/>
          <a:lstStyle>
            <a:lvl1pPr>
              <a:defRPr sz="1200">
                <a:solidFill>
                  <a:schemeClr val="bg1">
                    <a:lumMod val="50000"/>
                  </a:schemeClr>
                </a:solidFill>
              </a:defRPr>
            </a:lvl1pPr>
          </a:lstStyle>
          <a:p>
            <a:pPr marL="0" marR="0">
              <a:spcBef>
                <a:spcPts val="0"/>
              </a:spcBef>
              <a:spcAft>
                <a:spcPts val="0"/>
              </a:spcAft>
            </a:pPr>
            <a:r>
              <a:rPr lang="en-US" sz="1800" dirty="0">
                <a:solidFill>
                  <a:srgbClr val="57555B"/>
                </a:solidFill>
                <a:effectLst/>
                <a:latin typeface="Arial" panose="020B0604020202020204" pitchFamily="34" charset="0"/>
                <a:ea typeface="Calibri" panose="020F0502020204030204" pitchFamily="34" charset="0"/>
                <a:cs typeface="Arial" panose="020B0604020202020204" pitchFamily="34" charset="0"/>
              </a:rPr>
              <a:t>(Hanssen et al., 2022)</a:t>
            </a:r>
          </a:p>
        </p:txBody>
      </p:sp>
      <p:sp>
        <p:nvSpPr>
          <p:cNvPr id="5" name="TextBox 4">
            <a:extLst>
              <a:ext uri="{FF2B5EF4-FFF2-40B4-BE49-F238E27FC236}">
                <a16:creationId xmlns:a16="http://schemas.microsoft.com/office/drawing/2014/main" id="{0A44C509-CB32-B73D-3978-3614B480130B}"/>
              </a:ext>
            </a:extLst>
          </p:cNvPr>
          <p:cNvSpPr txBox="1"/>
          <p:nvPr/>
        </p:nvSpPr>
        <p:spPr>
          <a:xfrm>
            <a:off x="732205" y="2037568"/>
            <a:ext cx="5394567" cy="2031325"/>
          </a:xfrm>
          <a:prstGeom prst="rect">
            <a:avLst/>
          </a:prstGeom>
          <a:noFill/>
        </p:spPr>
        <p:txBody>
          <a:bodyPr wrap="square">
            <a:spAutoFit/>
          </a:bodyPr>
          <a:lstStyle/>
          <a:p>
            <a:pPr algn="l">
              <a:buFont typeface="Arial" panose="020B0604020202020204" pitchFamily="34" charset="0"/>
              <a:buChar char="•"/>
            </a:pPr>
            <a:r>
              <a:rPr lang="en-US" b="0" i="0" u="none" strike="noStrike" dirty="0">
                <a:solidFill>
                  <a:srgbClr val="57555B"/>
                </a:solidFill>
                <a:effectLst/>
              </a:rPr>
              <a:t>Dulaglutide (Trulicity) (weekly)</a:t>
            </a:r>
          </a:p>
          <a:p>
            <a:pPr algn="l">
              <a:buFont typeface="Arial" panose="020B0604020202020204" pitchFamily="34" charset="0"/>
              <a:buChar char="•"/>
            </a:pPr>
            <a:r>
              <a:rPr lang="en-US" b="0" i="0" u="none" strike="noStrike" dirty="0">
                <a:solidFill>
                  <a:srgbClr val="57555B"/>
                </a:solidFill>
                <a:effectLst/>
              </a:rPr>
              <a:t>Exenatide extended release (</a:t>
            </a:r>
            <a:r>
              <a:rPr lang="en-US" b="0" i="0" u="none" strike="noStrike" dirty="0" err="1">
                <a:solidFill>
                  <a:srgbClr val="57555B"/>
                </a:solidFill>
                <a:effectLst/>
              </a:rPr>
              <a:t>Bydureon</a:t>
            </a:r>
            <a:r>
              <a:rPr lang="en-US" b="0" i="0" u="none" strike="noStrike" dirty="0">
                <a:solidFill>
                  <a:srgbClr val="57555B"/>
                </a:solidFill>
                <a:effectLst/>
              </a:rPr>
              <a:t> </a:t>
            </a:r>
            <a:r>
              <a:rPr lang="en-US" b="0" i="0" u="none" strike="noStrike" dirty="0" err="1">
                <a:solidFill>
                  <a:srgbClr val="57555B"/>
                </a:solidFill>
                <a:effectLst/>
              </a:rPr>
              <a:t>bcise</a:t>
            </a:r>
            <a:r>
              <a:rPr lang="en-US" b="0" i="0" u="none" strike="noStrike" dirty="0">
                <a:solidFill>
                  <a:srgbClr val="57555B"/>
                </a:solidFill>
                <a:effectLst/>
              </a:rPr>
              <a:t>) (weekly)</a:t>
            </a:r>
          </a:p>
          <a:p>
            <a:pPr algn="l">
              <a:buFont typeface="Arial" panose="020B0604020202020204" pitchFamily="34" charset="0"/>
              <a:buChar char="•"/>
            </a:pPr>
            <a:r>
              <a:rPr lang="en-US" b="0" i="0" u="none" strike="noStrike" dirty="0">
                <a:solidFill>
                  <a:srgbClr val="57555B"/>
                </a:solidFill>
                <a:effectLst/>
              </a:rPr>
              <a:t>Exenatide (</a:t>
            </a:r>
            <a:r>
              <a:rPr lang="en-US" b="0" i="0" u="none" strike="noStrike" dirty="0" err="1">
                <a:solidFill>
                  <a:srgbClr val="57555B"/>
                </a:solidFill>
                <a:effectLst/>
              </a:rPr>
              <a:t>Byetta</a:t>
            </a:r>
            <a:r>
              <a:rPr lang="en-US" b="0" i="0" u="none" strike="noStrike" dirty="0">
                <a:solidFill>
                  <a:srgbClr val="57555B"/>
                </a:solidFill>
                <a:effectLst/>
              </a:rPr>
              <a:t>) (twice daily)</a:t>
            </a:r>
          </a:p>
          <a:p>
            <a:pPr algn="l">
              <a:buFont typeface="Arial" panose="020B0604020202020204" pitchFamily="34" charset="0"/>
              <a:buChar char="•"/>
            </a:pPr>
            <a:r>
              <a:rPr lang="en-US" b="0" i="0" u="none" strike="noStrike" dirty="0" err="1">
                <a:solidFill>
                  <a:srgbClr val="57555B"/>
                </a:solidFill>
                <a:effectLst/>
              </a:rPr>
              <a:t>Semaglutide</a:t>
            </a:r>
            <a:r>
              <a:rPr lang="en-US" b="0" i="0" u="none" strike="noStrike" dirty="0">
                <a:solidFill>
                  <a:srgbClr val="57555B"/>
                </a:solidFill>
                <a:effectLst/>
              </a:rPr>
              <a:t> (Ozempic) (weekly)</a:t>
            </a:r>
          </a:p>
          <a:p>
            <a:pPr algn="l">
              <a:buFont typeface="Arial" panose="020B0604020202020204" pitchFamily="34" charset="0"/>
              <a:buChar char="•"/>
            </a:pPr>
            <a:r>
              <a:rPr lang="en-US" b="0" i="0" u="none" strike="noStrike" dirty="0">
                <a:solidFill>
                  <a:srgbClr val="57555B"/>
                </a:solidFill>
                <a:effectLst/>
              </a:rPr>
              <a:t>Liraglutide (Victoza, </a:t>
            </a:r>
            <a:r>
              <a:rPr lang="en-US" b="0" i="0" u="none" strike="noStrike" dirty="0" err="1">
                <a:solidFill>
                  <a:srgbClr val="57555B"/>
                </a:solidFill>
                <a:effectLst/>
              </a:rPr>
              <a:t>Saxenda</a:t>
            </a:r>
            <a:r>
              <a:rPr lang="en-US" b="0" i="0" u="none" strike="noStrike" dirty="0">
                <a:solidFill>
                  <a:srgbClr val="57555B"/>
                </a:solidFill>
                <a:effectLst/>
              </a:rPr>
              <a:t>) (daily)</a:t>
            </a:r>
          </a:p>
          <a:p>
            <a:pPr algn="l">
              <a:buFont typeface="Arial" panose="020B0604020202020204" pitchFamily="34" charset="0"/>
              <a:buChar char="•"/>
            </a:pPr>
            <a:r>
              <a:rPr lang="en-US" b="0" i="0" u="none" strike="noStrike" dirty="0" err="1">
                <a:solidFill>
                  <a:srgbClr val="57555B"/>
                </a:solidFill>
                <a:effectLst/>
              </a:rPr>
              <a:t>Lixisenatide</a:t>
            </a:r>
            <a:r>
              <a:rPr lang="en-US" b="0" i="0" u="none" strike="noStrike" dirty="0">
                <a:solidFill>
                  <a:srgbClr val="57555B"/>
                </a:solidFill>
                <a:effectLst/>
              </a:rPr>
              <a:t> (</a:t>
            </a:r>
            <a:r>
              <a:rPr lang="en-US" b="0" i="0" u="none" strike="noStrike" dirty="0" err="1">
                <a:solidFill>
                  <a:srgbClr val="57555B"/>
                </a:solidFill>
                <a:effectLst/>
              </a:rPr>
              <a:t>Adlyxin</a:t>
            </a:r>
            <a:r>
              <a:rPr lang="en-US" b="0" i="0" u="none" strike="noStrike" dirty="0">
                <a:solidFill>
                  <a:srgbClr val="57555B"/>
                </a:solidFill>
                <a:effectLst/>
              </a:rPr>
              <a:t>) (daily)</a:t>
            </a:r>
          </a:p>
          <a:p>
            <a:pPr algn="l">
              <a:buFont typeface="Arial" panose="020B0604020202020204" pitchFamily="34" charset="0"/>
              <a:buChar char="•"/>
            </a:pPr>
            <a:r>
              <a:rPr lang="en-US" b="0" i="0" u="none" strike="noStrike" dirty="0" err="1">
                <a:solidFill>
                  <a:srgbClr val="57555B"/>
                </a:solidFill>
                <a:effectLst/>
              </a:rPr>
              <a:t>Semaglutide</a:t>
            </a:r>
            <a:r>
              <a:rPr lang="en-US" b="0" i="0" u="none" strike="noStrike" dirty="0">
                <a:solidFill>
                  <a:srgbClr val="57555B"/>
                </a:solidFill>
                <a:effectLst/>
              </a:rPr>
              <a:t> (</a:t>
            </a:r>
            <a:r>
              <a:rPr lang="en-US" b="0" i="0" u="none" strike="noStrike" dirty="0" err="1">
                <a:solidFill>
                  <a:srgbClr val="57555B"/>
                </a:solidFill>
                <a:effectLst/>
              </a:rPr>
              <a:t>Rybelsus</a:t>
            </a:r>
            <a:r>
              <a:rPr lang="en-US" b="0" i="0" u="none" strike="noStrike" dirty="0">
                <a:solidFill>
                  <a:srgbClr val="57555B"/>
                </a:solidFill>
                <a:effectLst/>
              </a:rPr>
              <a:t>) (taken by mouth once daily)</a:t>
            </a:r>
          </a:p>
        </p:txBody>
      </p:sp>
    </p:spTree>
    <p:extLst>
      <p:ext uri="{BB962C8B-B14F-4D97-AF65-F5344CB8AC3E}">
        <p14:creationId xmlns:p14="http://schemas.microsoft.com/office/powerpoint/2010/main" val="5430625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3962</TotalTime>
  <Words>1171</Words>
  <Application>Microsoft Macintosh PowerPoint</Application>
  <PresentationFormat>Widescreen</PresentationFormat>
  <Paragraphs>205</Paragraphs>
  <Slides>23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CharisSIL</vt:lpstr>
      <vt:lpstr>Lato-Regular-Identity-H</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Weden</dc:creator>
  <cp:lastModifiedBy>Ara Keshishian</cp:lastModifiedBy>
  <cp:revision>28</cp:revision>
  <dcterms:created xsi:type="dcterms:W3CDTF">2022-03-22T22:01:01Z</dcterms:created>
  <dcterms:modified xsi:type="dcterms:W3CDTF">2023-01-18T13:19:31Z</dcterms:modified>
</cp:coreProperties>
</file>