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1" name="Shape 131"/>
          <p:cNvSpPr/>
          <p:nvPr>
            <p:ph type="sldImg"/>
          </p:nvPr>
        </p:nvSpPr>
        <p:spPr>
          <a:xfrm>
            <a:off x="1143000" y="685800"/>
            <a:ext cx="4572000" cy="3429000"/>
          </a:xfrm>
          <a:prstGeom prst="rect">
            <a:avLst/>
          </a:prstGeom>
        </p:spPr>
        <p:txBody>
          <a:bodyPr/>
          <a:lstStyle/>
          <a:p>
            <a:pPr/>
          </a:p>
        </p:txBody>
      </p:sp>
      <p:sp>
        <p:nvSpPr>
          <p:cNvPr id="132" name="Shape 13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dssurgery.com" TargetMode="Externa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17" name="Title Text"/>
          <p:cNvSpPr txBox="1"/>
          <p:nvPr>
            <p:ph type="title"/>
          </p:nvPr>
        </p:nvSpPr>
        <p:spPr>
          <a:xfrm>
            <a:off x="508000" y="4140200"/>
            <a:ext cx="7200900" cy="2413000"/>
          </a:xfrm>
          <a:prstGeom prst="rect">
            <a:avLst/>
          </a:prstGeom>
        </p:spPr>
        <p:txBody>
          <a:bodyPr/>
          <a:lstStyle>
            <a:lvl1pPr algn="l"/>
          </a:lstStyle>
          <a:p>
            <a:pPr/>
            <a:r>
              <a:t>Title Text</a:t>
            </a:r>
          </a:p>
        </p:txBody>
      </p:sp>
      <p:sp>
        <p:nvSpPr>
          <p:cNvPr id="18" name="Body Level One…"/>
          <p:cNvSpPr txBox="1"/>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08" name="–Johnny Appleseed"/>
          <p:cNvSpPr txBox="1"/>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i="1" sz="3000"/>
            </a:lvl1pPr>
          </a:lstStyle>
          <a:p>
            <a:pPr/>
            <a:r>
              <a:t>–Johnny Appleseed</a:t>
            </a:r>
          </a:p>
        </p:txBody>
      </p:sp>
      <p:sp>
        <p:nvSpPr>
          <p:cNvPr id="109" name="“Type a quote here.”"/>
          <p:cNvSpPr txBox="1"/>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17" name="Image"/>
          <p:cNvSpPr/>
          <p:nvPr>
            <p:ph type="pic" idx="21"/>
          </p:nvPr>
        </p:nvSpPr>
        <p:spPr>
          <a:xfrm>
            <a:off x="-901700" y="-127000"/>
            <a:ext cx="14211300" cy="9997255"/>
          </a:xfrm>
          <a:prstGeom prst="rect">
            <a:avLst/>
          </a:prstGeom>
        </p:spPr>
        <p:txBody>
          <a:bodyPr lIns="91439" tIns="45719" rIns="91439" bIns="45719" anchor="t">
            <a:noAutofit/>
          </a:bodyPr>
          <a:lstStyle/>
          <a:p>
            <a:pPr/>
          </a:p>
        </p:txBody>
      </p:sp>
      <p:sp>
        <p:nvSpPr>
          <p:cNvPr id="1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i="1" sz="2400"/>
            </a:lvl1pPr>
          </a:lstStyle>
          <a:p>
            <a:pPr/>
            <a:r>
              <a:t>Lorem Ipsum Dolor</a:t>
            </a:r>
          </a:p>
        </p:txBody>
      </p:sp>
      <p:sp>
        <p:nvSpPr>
          <p:cNvPr id="31" name="Image"/>
          <p:cNvSpPr/>
          <p:nvPr>
            <p:ph type="pic" idx="22"/>
          </p:nvPr>
        </p:nvSpPr>
        <p:spPr>
          <a:xfrm>
            <a:off x="584200" y="558800"/>
            <a:ext cx="11823700" cy="7086600"/>
          </a:xfrm>
          <a:prstGeom prst="rect">
            <a:avLst/>
          </a:prstGeom>
          <a:ln w="9525">
            <a:round/>
          </a:ln>
        </p:spPr>
        <p:txBody>
          <a:bodyPr lIns="91439" tIns="45719" rIns="91439" bIns="45719" anchor="t">
            <a:noAutofit/>
          </a:bodyPr>
          <a:lstStyle/>
          <a:p>
            <a:pPr/>
          </a:p>
        </p:txBody>
      </p:sp>
      <p:sp>
        <p:nvSpPr>
          <p:cNvPr id="32" name="Title Text"/>
          <p:cNvSpPr txBox="1"/>
          <p:nvPr>
            <p:ph type="title"/>
          </p:nvPr>
        </p:nvSpPr>
        <p:spPr>
          <a:xfrm>
            <a:off x="508000" y="6680200"/>
            <a:ext cx="7200900" cy="2413000"/>
          </a:xfrm>
          <a:prstGeom prst="rect">
            <a:avLst/>
          </a:prstGeom>
        </p:spPr>
        <p:txBody>
          <a:bodyPr/>
          <a:lstStyle>
            <a:lvl1pPr algn="l"/>
          </a:lstStyle>
          <a:p>
            <a:pPr/>
            <a:r>
              <a:t>Title Text</a:t>
            </a:r>
          </a:p>
        </p:txBody>
      </p:sp>
      <p:sp>
        <p:nvSpPr>
          <p:cNvPr id="33" name="Body Level One…"/>
          <p:cNvSpPr txBox="1"/>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508000" y="3670300"/>
            <a:ext cx="11988800" cy="24130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i="1" sz="2400"/>
            </a:lvl1pPr>
          </a:lstStyle>
          <a:p>
            <a:pPr/>
            <a:r>
              <a:t>Lorem Ipsum Dolor</a:t>
            </a:r>
          </a:p>
        </p:txBody>
      </p:sp>
      <p:sp>
        <p:nvSpPr>
          <p:cNvPr id="52" name="Image"/>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pPr/>
          </a:p>
        </p:txBody>
      </p:sp>
      <p:sp>
        <p:nvSpPr>
          <p:cNvPr id="53" name="Title Text"/>
          <p:cNvSpPr txBox="1"/>
          <p:nvPr>
            <p:ph type="title"/>
          </p:nvPr>
        </p:nvSpPr>
        <p:spPr>
          <a:xfrm>
            <a:off x="508000" y="2806700"/>
            <a:ext cx="5676900" cy="2032000"/>
          </a:xfrm>
          <a:prstGeom prst="rect">
            <a:avLst/>
          </a:prstGeom>
        </p:spPr>
        <p:txBody>
          <a:bodyPr/>
          <a:lstStyle>
            <a:lvl1pPr algn="l">
              <a:defRPr sz="5600"/>
            </a:lvl1pPr>
          </a:lstStyle>
          <a:p>
            <a:pPr/>
            <a:r>
              <a:t>Title Text</a:t>
            </a:r>
          </a:p>
        </p:txBody>
      </p:sp>
      <p:sp>
        <p:nvSpPr>
          <p:cNvPr id="54" name="Body Level One…"/>
          <p:cNvSpPr txBox="1"/>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80" name="Image"/>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pPr/>
          </a:p>
        </p:txBody>
      </p:sp>
      <p:sp>
        <p:nvSpPr>
          <p:cNvPr id="81" name="Title Text"/>
          <p:cNvSpPr txBox="1"/>
          <p:nvPr>
            <p:ph type="title"/>
          </p:nvPr>
        </p:nvSpPr>
        <p:spPr>
          <a:prstGeom prst="rect">
            <a:avLst/>
          </a:prstGeom>
        </p:spPr>
        <p:txBody>
          <a:bodyPr/>
          <a:lstStyle/>
          <a:p>
            <a:pPr/>
            <a:r>
              <a:t>Title Text</a:t>
            </a:r>
          </a:p>
        </p:txBody>
      </p:sp>
      <p:sp>
        <p:nvSpPr>
          <p:cNvPr id="82" name="Body Level One…"/>
          <p:cNvSpPr txBox="1"/>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0" name="Body Level One…"/>
          <p:cNvSpPr txBox="1"/>
          <p:nvPr>
            <p:ph type="body" idx="1"/>
          </p:nvPr>
        </p:nvSpPr>
        <p:spPr>
          <a:xfrm>
            <a:off x="508000" y="1270000"/>
            <a:ext cx="11988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98" name="Image"/>
          <p:cNvSpPr/>
          <p:nvPr>
            <p:ph type="pic" sz="half" idx="21"/>
          </p:nvPr>
        </p:nvSpPr>
        <p:spPr>
          <a:xfrm>
            <a:off x="6260986" y="4406900"/>
            <a:ext cx="6697779" cy="4711700"/>
          </a:xfrm>
          <a:prstGeom prst="rect">
            <a:avLst/>
          </a:prstGeom>
          <a:ln w="9525">
            <a:round/>
          </a:ln>
        </p:spPr>
        <p:txBody>
          <a:bodyPr lIns="91439" tIns="45719" rIns="91439" bIns="45719" anchor="t">
            <a:noAutofit/>
          </a:bodyPr>
          <a:lstStyle/>
          <a:p>
            <a:pPr/>
          </a:p>
        </p:txBody>
      </p:sp>
      <p:sp>
        <p:nvSpPr>
          <p:cNvPr id="99" name="Image"/>
          <p:cNvSpPr/>
          <p:nvPr>
            <p:ph type="pic" sz="quarter" idx="22"/>
          </p:nvPr>
        </p:nvSpPr>
        <p:spPr>
          <a:xfrm>
            <a:off x="6680200" y="635000"/>
            <a:ext cx="5829301" cy="3517900"/>
          </a:xfrm>
          <a:prstGeom prst="rect">
            <a:avLst/>
          </a:prstGeom>
          <a:ln w="9525">
            <a:round/>
          </a:ln>
        </p:spPr>
        <p:txBody>
          <a:bodyPr lIns="91439" tIns="45719" rIns="91439" bIns="45719" anchor="t">
            <a:noAutofit/>
          </a:bodyPr>
          <a:lstStyle/>
          <a:p>
            <a:pPr/>
          </a:p>
        </p:txBody>
      </p:sp>
      <p:sp>
        <p:nvSpPr>
          <p:cNvPr id="100" name="Image"/>
          <p:cNvSpPr/>
          <p:nvPr>
            <p:ph type="pic" sz="half" idx="23"/>
          </p:nvPr>
        </p:nvSpPr>
        <p:spPr>
          <a:xfrm>
            <a:off x="482600" y="609600"/>
            <a:ext cx="5728881" cy="8394700"/>
          </a:xfrm>
          <a:prstGeom prst="rect">
            <a:avLst/>
          </a:prstGeom>
          <a:ln w="9525">
            <a:round/>
          </a:ln>
        </p:spPr>
        <p:txBody>
          <a:bodyPr lIns="91439" tIns="45719" rIns="91439" bIns="45719" anchor="t">
            <a:noAutofit/>
          </a:bodyPr>
          <a:lstStyle/>
          <a:p>
            <a:pP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4" name="Title Text"/>
          <p:cNvSpPr txBox="1"/>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u="none">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b="0" baseline="0" cap="none" i="0" spc="0" strike="noStrike" sz="7000" u="none">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b="0" baseline="0" cap="none" i="0" spc="0" strike="noStrike" sz="3600" u="none">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 Id="rId3" Type="http://schemas.openxmlformats.org/officeDocument/2006/relationships/image" Target="../media/image8.png"/><Relationship Id="rId4"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 Id="rId3"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 Id="rId3" Type="http://schemas.openxmlformats.org/officeDocument/2006/relationships/image" Target="../media/image6.png"/><Relationship Id="rId4" Type="http://schemas.openxmlformats.org/officeDocument/2006/relationships/image" Target="../media/image1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dssurgery.com"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Nutrition, Physiology of Malabsorption:…"/>
          <p:cNvSpPr txBox="1"/>
          <p:nvPr>
            <p:ph type="title"/>
          </p:nvPr>
        </p:nvSpPr>
        <p:spPr>
          <a:prstGeom prst="rect">
            <a:avLst/>
          </a:prstGeom>
        </p:spPr>
        <p:txBody>
          <a:bodyPr/>
          <a:lstStyle/>
          <a:p>
            <a:pPr algn="ctr" defTabSz="374904">
              <a:lnSpc>
                <a:spcPct val="100000"/>
              </a:lnSpc>
              <a:spcBef>
                <a:spcPts val="0"/>
              </a:spcBef>
              <a:defRPr sz="2460">
                <a:solidFill>
                  <a:srgbClr val="1E5540"/>
                </a:solidFill>
                <a:latin typeface="Book Antiqua"/>
                <a:ea typeface="Book Antiqua"/>
                <a:cs typeface="Book Antiqua"/>
                <a:sym typeface="Book Antiqua"/>
              </a:defRPr>
            </a:pPr>
            <a:r>
              <a:t>Nutrition, Physiology of Malabsorption:</a:t>
            </a:r>
          </a:p>
          <a:p>
            <a:pPr algn="ctr" defTabSz="374904">
              <a:lnSpc>
                <a:spcPct val="100000"/>
              </a:lnSpc>
              <a:spcBef>
                <a:spcPts val="0"/>
              </a:spcBef>
              <a:defRPr sz="2460">
                <a:solidFill>
                  <a:srgbClr val="1E5540"/>
                </a:solidFill>
                <a:latin typeface="Book Antiqua"/>
                <a:ea typeface="Book Antiqua"/>
                <a:cs typeface="Book Antiqua"/>
                <a:sym typeface="Book Antiqua"/>
              </a:defRPr>
            </a:pPr>
            <a:r>
              <a:t>Hormonal Aspect</a:t>
            </a:r>
          </a:p>
          <a:p>
            <a:pPr algn="ctr" defTabSz="374904">
              <a:lnSpc>
                <a:spcPct val="100000"/>
              </a:lnSpc>
              <a:spcBef>
                <a:spcPts val="0"/>
              </a:spcBef>
              <a:defRPr sz="4756">
                <a:solidFill>
                  <a:srgbClr val="1E5540"/>
                </a:solidFill>
                <a:latin typeface="Book Antiqua"/>
                <a:ea typeface="Book Antiqua"/>
                <a:cs typeface="Book Antiqua"/>
                <a:sym typeface="Book Antiqua"/>
              </a:defRPr>
            </a:pPr>
            <a:r>
              <a:t>Pre-Operative Assessment </a:t>
            </a:r>
            <a:endParaRPr sz="984">
              <a:solidFill>
                <a:srgbClr val="000000"/>
              </a:solidFill>
            </a:endParaRPr>
          </a:p>
        </p:txBody>
      </p:sp>
      <p:sp>
        <p:nvSpPr>
          <p:cNvPr id="135" name="Ara Keshishian, M.D., FACS, FASMBS…"/>
          <p:cNvSpPr txBox="1"/>
          <p:nvPr>
            <p:ph type="body" sz="quarter" idx="1"/>
          </p:nvPr>
        </p:nvSpPr>
        <p:spPr>
          <a:prstGeom prst="rect">
            <a:avLst/>
          </a:prstGeom>
        </p:spPr>
        <p:txBody>
          <a:bodyPr/>
          <a:lstStyle/>
          <a:p>
            <a:pPr algn="ctr" defTabSz="457200">
              <a:defRPr>
                <a:solidFill>
                  <a:srgbClr val="1E5540"/>
                </a:solidFill>
                <a:latin typeface="Book Antiqua"/>
                <a:ea typeface="Book Antiqua"/>
                <a:cs typeface="Book Antiqua"/>
                <a:sym typeface="Book Antiqua"/>
              </a:defRPr>
            </a:pPr>
            <a:r>
              <a:t>Ara Keshishian, M.D., FACS, FASMBS</a:t>
            </a:r>
          </a:p>
          <a:p>
            <a:pPr algn="ctr" defTabSz="457200">
              <a:defRPr>
                <a:solidFill>
                  <a:srgbClr val="1E5540"/>
                </a:solidFill>
                <a:latin typeface="Book Antiqua"/>
                <a:ea typeface="Book Antiqua"/>
                <a:cs typeface="Book Antiqua"/>
                <a:sym typeface="Book Antiqua"/>
              </a:defRPr>
            </a:pPr>
            <a:r>
              <a:t>Central Valley Bariatrics</a:t>
            </a:r>
          </a:p>
          <a:p>
            <a:pPr algn="ctr" defTabSz="457200">
              <a:defRPr sz="2600">
                <a:solidFill>
                  <a:srgbClr val="1E5540"/>
                </a:solidFill>
                <a:latin typeface="Book Antiqua"/>
                <a:ea typeface="Book Antiqua"/>
                <a:cs typeface="Book Antiqua"/>
                <a:sym typeface="Book Antiqua"/>
              </a:defRPr>
            </a:pPr>
            <a:r>
              <a:rPr sz="2400"/>
              <a:t>Glendale, California</a:t>
            </a:r>
            <a:r>
              <a:t> </a:t>
            </a:r>
          </a:p>
        </p:txBody>
      </p:sp>
      <p:pic>
        <p:nvPicPr>
          <p:cNvPr id="136" name="American-bridalveil-niagara.jpg" descr="American-bridalveil-niagara.jpg"/>
          <p:cNvPicPr>
            <a:picLocks noChangeAspect="1"/>
          </p:cNvPicPr>
          <p:nvPr/>
        </p:nvPicPr>
        <p:blipFill>
          <a:blip r:embed="rId2">
            <a:extLst/>
          </a:blip>
          <a:srcRect l="0" t="15155" r="0" b="0"/>
          <a:stretch>
            <a:fillRect/>
          </a:stretch>
        </p:blipFill>
        <p:spPr>
          <a:xfrm>
            <a:off x="0" y="1530746"/>
            <a:ext cx="13004800" cy="5047998"/>
          </a:xfrm>
          <a:prstGeom prst="rect">
            <a:avLst/>
          </a:prstGeom>
          <a:ln w="12700">
            <a:miter lim="400000"/>
          </a:ln>
        </p:spPr>
      </p:pic>
      <p:pic>
        <p:nvPicPr>
          <p:cNvPr id="137" name="banner-text.png" descr="banner-text.png"/>
          <p:cNvPicPr>
            <a:picLocks noChangeAspect="1"/>
          </p:cNvPicPr>
          <p:nvPr/>
        </p:nvPicPr>
        <p:blipFill>
          <a:blip r:embed="rId3">
            <a:extLst/>
          </a:blip>
          <a:stretch>
            <a:fillRect/>
          </a:stretch>
        </p:blipFill>
        <p:spPr>
          <a:xfrm>
            <a:off x="-19050" y="4011554"/>
            <a:ext cx="3771900" cy="256704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86"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87" name="”Work Up” - Looking For"/>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”Work Up” - Looking For</a:t>
            </a:r>
          </a:p>
        </p:txBody>
      </p:sp>
      <p:sp>
        <p:nvSpPr>
          <p:cNvPr id="188" name="Cardiac Function (EF)…"/>
          <p:cNvSpPr txBox="1"/>
          <p:nvPr>
            <p:ph type="body" idx="1"/>
          </p:nvPr>
        </p:nvSpPr>
        <p:spPr>
          <a:xfrm>
            <a:off x="777170" y="2628900"/>
            <a:ext cx="11450460" cy="6096000"/>
          </a:xfrm>
          <a:prstGeom prst="rect">
            <a:avLst/>
          </a:prstGeom>
        </p:spPr>
        <p:txBody>
          <a:bodyPr/>
          <a:lstStyle/>
          <a:p>
            <a:pPr marL="305434" indent="-305434" defTabSz="379729">
              <a:spcBef>
                <a:spcPts val="1500"/>
              </a:spcBef>
              <a:buClrTx/>
              <a:buSzPct val="75000"/>
              <a:buFontTx/>
              <a:buChar char="•"/>
              <a:defRPr sz="2340">
                <a:solidFill>
                  <a:srgbClr val="1E5540"/>
                </a:solidFill>
              </a:defRPr>
            </a:pPr>
            <a:r>
              <a:t>Cardiac Function (EF)</a:t>
            </a:r>
          </a:p>
          <a:p>
            <a:pPr marL="305434" indent="-305434" defTabSz="379729">
              <a:spcBef>
                <a:spcPts val="1500"/>
              </a:spcBef>
              <a:buClrTx/>
              <a:buSzPct val="75000"/>
              <a:buFontTx/>
              <a:buChar char="•"/>
              <a:defRPr sz="2340">
                <a:solidFill>
                  <a:srgbClr val="1E5540"/>
                </a:solidFill>
              </a:defRPr>
            </a:pPr>
            <a:r>
              <a:t>Sleep apnea - Reserve </a:t>
            </a:r>
          </a:p>
          <a:p>
            <a:pPr marL="305434" indent="-305434" defTabSz="379729">
              <a:spcBef>
                <a:spcPts val="1500"/>
              </a:spcBef>
              <a:buClrTx/>
              <a:buSzPct val="75000"/>
              <a:buFontTx/>
              <a:buChar char="•"/>
              <a:defRPr sz="2340">
                <a:solidFill>
                  <a:srgbClr val="1E5540"/>
                </a:solidFill>
              </a:defRPr>
            </a:pPr>
            <a:r>
              <a:t>UGI, Endoscopy (GI)</a:t>
            </a:r>
          </a:p>
          <a:p>
            <a:pPr lvl="1" marL="610869" indent="-305434" defTabSz="379729">
              <a:spcBef>
                <a:spcPts val="1500"/>
              </a:spcBef>
              <a:buClrTx/>
              <a:buSzPct val="75000"/>
              <a:buFontTx/>
              <a:buChar char="•"/>
              <a:defRPr sz="2340">
                <a:solidFill>
                  <a:srgbClr val="1E5540"/>
                </a:solidFill>
              </a:defRPr>
            </a:pPr>
            <a:r>
              <a:t>Hiatal Hernia Ulcer (s), H pylori,  Bile reflux gastritis , esophagitis, Fistula, stricture, anatomy for revision, “Alternate facts” of the reports (note)</a:t>
            </a:r>
          </a:p>
          <a:p>
            <a:pPr marL="305434" indent="-305434" defTabSz="379729">
              <a:spcBef>
                <a:spcPts val="1500"/>
              </a:spcBef>
              <a:buClrTx/>
              <a:buSzPct val="75000"/>
              <a:buFontTx/>
              <a:buChar char="•"/>
              <a:defRPr sz="2340">
                <a:solidFill>
                  <a:srgbClr val="1E5540"/>
                </a:solidFill>
              </a:defRPr>
            </a:pPr>
            <a:r>
              <a:t>Labs:</a:t>
            </a:r>
          </a:p>
          <a:p>
            <a:pPr lvl="1" marL="610869" indent="-305434" defTabSz="379729">
              <a:spcBef>
                <a:spcPts val="1500"/>
              </a:spcBef>
              <a:buClrTx/>
              <a:buSzPct val="75000"/>
              <a:buFontTx/>
              <a:buChar char="•"/>
              <a:defRPr sz="2340">
                <a:solidFill>
                  <a:srgbClr val="1E5540"/>
                </a:solidFill>
              </a:defRPr>
            </a:pPr>
            <a:r>
              <a:t>Anemia, Electrolytes (meds), Steatohepatitis  (pre operative weight loss- ? role)</a:t>
            </a:r>
          </a:p>
          <a:p>
            <a:pPr lvl="1" marL="610869" indent="-305434" defTabSz="379729">
              <a:spcBef>
                <a:spcPts val="1500"/>
              </a:spcBef>
              <a:buClrTx/>
              <a:buSzPct val="75000"/>
              <a:buFontTx/>
              <a:buChar char="•"/>
              <a:defRPr sz="2340">
                <a:solidFill>
                  <a:srgbClr val="1E5540"/>
                </a:solidFill>
              </a:defRPr>
            </a:pPr>
            <a:r>
              <a:t>Vitamin D deficiency (preexisting)  elevated PTH, Role of Injection</a:t>
            </a:r>
          </a:p>
          <a:p>
            <a:pPr lvl="1" marL="610869" indent="-305434" defTabSz="379729">
              <a:spcBef>
                <a:spcPts val="1500"/>
              </a:spcBef>
              <a:buClrTx/>
              <a:buSzPct val="75000"/>
              <a:buFontTx/>
              <a:buChar char="•"/>
              <a:defRPr sz="2340">
                <a:solidFill>
                  <a:srgbClr val="1E5540"/>
                </a:solidFill>
              </a:defRPr>
            </a:pPr>
            <a:r>
              <a:t>Borderline protein levels poor diet</a:t>
            </a:r>
          </a:p>
          <a:p>
            <a:pPr lvl="1" marL="610869" indent="-305434" defTabSz="379729">
              <a:spcBef>
                <a:spcPts val="1500"/>
              </a:spcBef>
              <a:buClrTx/>
              <a:buSzPct val="75000"/>
              <a:buFontTx/>
              <a:buChar char="•"/>
              <a:defRPr sz="2340">
                <a:solidFill>
                  <a:srgbClr val="1E5540"/>
                </a:solidFill>
              </a:defRPr>
            </a:pPr>
            <a:r>
              <a:t>Calcium Oxalate crystals (ice tea, big gulp)</a:t>
            </a:r>
          </a:p>
        </p:txBody>
      </p:sp>
      <p:sp>
        <p:nvSpPr>
          <p:cNvPr id="189"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92"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93" name="Subclinical Hypothyroidism"/>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Subclinical Hypothyroidism</a:t>
            </a:r>
          </a:p>
        </p:txBody>
      </p:sp>
      <p:sp>
        <p:nvSpPr>
          <p:cNvPr id="194" name="Typical patient - Female, Revision, unexplained sudden weight gain after years of stable weight…"/>
          <p:cNvSpPr txBox="1"/>
          <p:nvPr>
            <p:ph type="body" idx="1"/>
          </p:nvPr>
        </p:nvSpPr>
        <p:spPr>
          <a:xfrm>
            <a:off x="508000" y="2670175"/>
            <a:ext cx="11988800" cy="6096000"/>
          </a:xfrm>
          <a:prstGeom prst="rect">
            <a:avLst/>
          </a:prstGeom>
        </p:spPr>
        <p:txBody>
          <a:bodyPr anchor="t"/>
          <a:lstStyle/>
          <a:p>
            <a:pPr marL="441705" indent="-441705" defTabSz="549148">
              <a:spcBef>
                <a:spcPts val="2200"/>
              </a:spcBef>
              <a:buClrTx/>
              <a:buSzPct val="75000"/>
              <a:buFontTx/>
              <a:buChar char="•"/>
              <a:defRPr sz="3384">
                <a:solidFill>
                  <a:srgbClr val="1E5540"/>
                </a:solidFill>
              </a:defRPr>
            </a:pPr>
            <a:r>
              <a:t>Typical patient - Female, Revision, unexplained sudden weight gain after years of stable weight</a:t>
            </a:r>
          </a:p>
          <a:p>
            <a:pPr marL="441705" indent="-441705" defTabSz="549148">
              <a:spcBef>
                <a:spcPts val="2200"/>
              </a:spcBef>
              <a:buClrTx/>
              <a:buSzPct val="75000"/>
              <a:buFontTx/>
              <a:buChar char="•"/>
              <a:defRPr sz="3384">
                <a:solidFill>
                  <a:srgbClr val="1E5540"/>
                </a:solidFill>
              </a:defRPr>
            </a:pPr>
            <a:r>
              <a:t>Endocrine - Hormones</a:t>
            </a:r>
          </a:p>
          <a:p>
            <a:pPr lvl="2" marL="1325117" indent="-441705" defTabSz="549148">
              <a:spcBef>
                <a:spcPts val="2200"/>
              </a:spcBef>
              <a:buClrTx/>
              <a:buSzPct val="75000"/>
              <a:buFontTx/>
              <a:buChar char="•"/>
              <a:defRPr sz="3384">
                <a:solidFill>
                  <a:srgbClr val="1E5540"/>
                </a:solidFill>
              </a:defRPr>
            </a:pPr>
            <a:r>
              <a:t>Hypothyroidism, Dry skin, weight gain, constipation, bradycardia, depression, menorrhagia, heat intolerance </a:t>
            </a:r>
          </a:p>
          <a:p>
            <a:pPr lvl="2" marL="1325117" indent="-441705" defTabSz="549148">
              <a:spcBef>
                <a:spcPts val="2200"/>
              </a:spcBef>
              <a:buClrTx/>
              <a:buSzPct val="75000"/>
              <a:buFontTx/>
              <a:buChar char="•"/>
              <a:defRPr sz="3384">
                <a:solidFill>
                  <a:srgbClr val="1E5540"/>
                </a:solidFill>
              </a:defRPr>
            </a:pPr>
            <a:r>
              <a:t>Autoimmune, iodine def, treated goiter, etc.</a:t>
            </a:r>
          </a:p>
          <a:p>
            <a:pPr lvl="2" marL="1325117" indent="-441705" defTabSz="549148">
              <a:spcBef>
                <a:spcPts val="2200"/>
              </a:spcBef>
              <a:buClrTx/>
              <a:buSzPct val="75000"/>
              <a:buFontTx/>
              <a:buChar char="•"/>
              <a:defRPr sz="3384">
                <a:solidFill>
                  <a:srgbClr val="1E5540"/>
                </a:solidFill>
              </a:defRPr>
            </a:pPr>
            <a:r>
              <a:t>Normal (borderline labs)</a:t>
            </a:r>
          </a:p>
          <a:p>
            <a:pPr lvl="2" marL="1325117" indent="-441705" defTabSz="549148">
              <a:spcBef>
                <a:spcPts val="2200"/>
              </a:spcBef>
              <a:buClrTx/>
              <a:buSzPct val="75000"/>
              <a:buFontTx/>
              <a:buChar char="•"/>
              <a:defRPr sz="3384">
                <a:solidFill>
                  <a:srgbClr val="1E5540"/>
                </a:solidFill>
              </a:defRPr>
            </a:pPr>
            <a:r>
              <a:t>Nothing new- 1980’s different opinions</a:t>
            </a:r>
          </a:p>
        </p:txBody>
      </p:sp>
      <p:sp>
        <p:nvSpPr>
          <p:cNvPr id="195"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98"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99" name="Subclinical Hypothyroidism"/>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Subclinical Hypothyroidism</a:t>
            </a:r>
          </a:p>
        </p:txBody>
      </p:sp>
      <p:sp>
        <p:nvSpPr>
          <p:cNvPr id="200"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grpSp>
        <p:nvGrpSpPr>
          <p:cNvPr id="203" name="page4image3104.png"/>
          <p:cNvGrpSpPr/>
          <p:nvPr/>
        </p:nvGrpSpPr>
        <p:grpSpPr>
          <a:xfrm>
            <a:off x="2211423" y="2274837"/>
            <a:ext cx="8581954" cy="6645376"/>
            <a:chOff x="0" y="0"/>
            <a:chExt cx="8581952" cy="6645374"/>
          </a:xfrm>
        </p:grpSpPr>
        <p:pic>
          <p:nvPicPr>
            <p:cNvPr id="202" name="page4image3104.png" descr="page4image3104.png"/>
            <p:cNvPicPr>
              <a:picLocks noChangeAspect="1"/>
            </p:cNvPicPr>
            <p:nvPr/>
          </p:nvPicPr>
          <p:blipFill>
            <a:blip r:embed="rId3">
              <a:extLst/>
            </a:blip>
            <a:srcRect l="0" t="1401" r="0" b="0"/>
            <a:stretch>
              <a:fillRect/>
            </a:stretch>
          </p:blipFill>
          <p:spPr>
            <a:xfrm>
              <a:off x="126999" y="88900"/>
              <a:ext cx="8327954" cy="6315175"/>
            </a:xfrm>
            <a:prstGeom prst="rect">
              <a:avLst/>
            </a:prstGeom>
            <a:ln>
              <a:noFill/>
            </a:ln>
            <a:effectLst/>
          </p:spPr>
        </p:pic>
        <p:pic>
          <p:nvPicPr>
            <p:cNvPr id="201" name="page4image3104.png" descr="page4image3104.png"/>
            <p:cNvPicPr>
              <a:picLocks noChangeAspect="0"/>
            </p:cNvPicPr>
            <p:nvPr/>
          </p:nvPicPr>
          <p:blipFill>
            <a:blip r:embed="rId4">
              <a:extLst/>
            </a:blip>
            <a:stretch>
              <a:fillRect/>
            </a:stretch>
          </p:blipFill>
          <p:spPr>
            <a:xfrm>
              <a:off x="-1" y="0"/>
              <a:ext cx="8581954" cy="6645375"/>
            </a:xfrm>
            <a:prstGeom prst="rect">
              <a:avLst/>
            </a:prstGeom>
            <a:effectLst/>
          </p:spPr>
        </p:pic>
      </p:grpSp>
      <p:sp>
        <p:nvSpPr>
          <p:cNvPr id="204" name="Text"/>
          <p:cNvSpPr txBox="1"/>
          <p:nvPr/>
        </p:nvSpPr>
        <p:spPr>
          <a:xfrm>
            <a:off x="3873500" y="2031340"/>
            <a:ext cx="15240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sz="1200" u="none">
                <a:solidFill>
                  <a:srgbClr val="000000"/>
                </a:solidFill>
                <a:latin typeface="Times Roman"/>
                <a:ea typeface="Times Roman"/>
                <a:cs typeface="Times Roman"/>
                <a:sym typeface="Times Roman"/>
              </a:defRPr>
            </a:lvl1pPr>
          </a:lstStyle>
          <a:p>
            <a:pPr/>
            <a:r>
              <a:t> </a:t>
            </a:r>
          </a:p>
        </p:txBody>
      </p:sp>
      <p:sp>
        <p:nvSpPr>
          <p:cNvPr id="205" name="Subclinical Hypothyroidism: Deciding When to Treat  Adlin MD et.al , Temple University School of Medicine, Philadelphia, Pennsylvania Am Fam Physician. 1998 Feb 15;57(4):776-780."/>
          <p:cNvSpPr txBox="1"/>
          <p:nvPr/>
        </p:nvSpPr>
        <p:spPr>
          <a:xfrm>
            <a:off x="2248644" y="8851899"/>
            <a:ext cx="8507512"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spcBef>
                <a:spcPts val="1200"/>
              </a:spcBef>
              <a:defRPr i="1" sz="1200" u="none">
                <a:solidFill>
                  <a:srgbClr val="000000"/>
                </a:solidFill>
              </a:defRPr>
            </a:pPr>
            <a:r>
              <a:rPr b="1" i="0"/>
              <a:t>Subclinical Hypothyroidism: Deciding When to Treat </a:t>
            </a:r>
            <a:r>
              <a:t> Adlin MD et.al , Temple University School of Medicine, Philadelphia, Pennsylvania Am Fam Physician. 1998 Feb 15;57(4):776-780.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08"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09" name="Subclinical Hypothyroidism"/>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Subclinical Hypothyroidism</a:t>
            </a:r>
          </a:p>
        </p:txBody>
      </p:sp>
      <p:sp>
        <p:nvSpPr>
          <p:cNvPr id="210" name="Noted in some revision patient…"/>
          <p:cNvSpPr txBox="1"/>
          <p:nvPr>
            <p:ph type="body" sz="half" idx="1"/>
          </p:nvPr>
        </p:nvSpPr>
        <p:spPr>
          <a:xfrm>
            <a:off x="1286353" y="2711450"/>
            <a:ext cx="10954662" cy="4330700"/>
          </a:xfrm>
          <a:prstGeom prst="rect">
            <a:avLst/>
          </a:prstGeom>
        </p:spPr>
        <p:txBody>
          <a:bodyPr anchor="t"/>
          <a:lstStyle/>
          <a:p>
            <a:pPr marL="310134" indent="-310134" defTabSz="385572">
              <a:spcBef>
                <a:spcPts val="1500"/>
              </a:spcBef>
              <a:buClrTx/>
              <a:buSzPct val="75000"/>
              <a:buFontTx/>
              <a:buChar char="•"/>
              <a:defRPr sz="2376">
                <a:solidFill>
                  <a:srgbClr val="1E5540"/>
                </a:solidFill>
              </a:defRPr>
            </a:pPr>
            <a:r>
              <a:t>Noted in some revision patient </a:t>
            </a:r>
          </a:p>
          <a:p>
            <a:pPr marL="310134" indent="-310134" defTabSz="385572">
              <a:spcBef>
                <a:spcPts val="1500"/>
              </a:spcBef>
              <a:buClrTx/>
              <a:buSzPct val="75000"/>
              <a:buFontTx/>
              <a:buChar char="•"/>
              <a:defRPr sz="2376">
                <a:solidFill>
                  <a:srgbClr val="1E5540"/>
                </a:solidFill>
              </a:defRPr>
            </a:pPr>
            <a:r>
              <a:t>Lipid Panel - TG, TC, LDL elevated.</a:t>
            </a:r>
          </a:p>
          <a:p>
            <a:pPr lvl="1" marL="620268" indent="-310134" defTabSz="385572">
              <a:spcBef>
                <a:spcPts val="1500"/>
              </a:spcBef>
              <a:buClrTx/>
              <a:buSzPct val="75000"/>
              <a:buFontTx/>
              <a:buChar char="•"/>
              <a:defRPr sz="2376">
                <a:solidFill>
                  <a:srgbClr val="1E5540"/>
                </a:solidFill>
              </a:defRPr>
            </a:pPr>
            <a:r>
              <a:t>Observation</a:t>
            </a:r>
          </a:p>
          <a:p>
            <a:pPr marL="310134" indent="-310134" defTabSz="385572">
              <a:spcBef>
                <a:spcPts val="1500"/>
              </a:spcBef>
              <a:buClrTx/>
              <a:buSzPct val="75000"/>
              <a:buFontTx/>
              <a:buChar char="•"/>
              <a:defRPr sz="2376">
                <a:solidFill>
                  <a:srgbClr val="1E5540"/>
                </a:solidFill>
              </a:defRPr>
            </a:pPr>
            <a:r>
              <a:t>Cardiac Function measured as a component of ejection fraction pre ejection period (PEP) / (Left Ventricular Ejection Time) LVET improves with treatment</a:t>
            </a:r>
          </a:p>
          <a:p>
            <a:pPr marL="310134" indent="-310134" defTabSz="385572">
              <a:spcBef>
                <a:spcPts val="1500"/>
              </a:spcBef>
              <a:buClrTx/>
              <a:buSzPct val="75000"/>
              <a:buFontTx/>
              <a:buChar char="•"/>
              <a:defRPr sz="2376">
                <a:solidFill>
                  <a:srgbClr val="1E5540"/>
                </a:solidFill>
              </a:defRPr>
            </a:pPr>
            <a:r>
              <a:t>Rx - Levothyroxine 1.6 µg/Kg/day </a:t>
            </a:r>
          </a:p>
          <a:p>
            <a:pPr lvl="1" marL="620268" indent="-310134" defTabSz="385572">
              <a:spcBef>
                <a:spcPts val="1500"/>
              </a:spcBef>
              <a:buClrTx/>
              <a:buSzPct val="75000"/>
              <a:buFontTx/>
              <a:buChar char="•"/>
              <a:defRPr sz="2376">
                <a:solidFill>
                  <a:srgbClr val="1E5540"/>
                </a:solidFill>
              </a:defRPr>
            </a:pPr>
            <a:r>
              <a:t>25-50 µ g/day</a:t>
            </a:r>
          </a:p>
        </p:txBody>
      </p:sp>
      <p:sp>
        <p:nvSpPr>
          <p:cNvPr id="211"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14"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15" name="“Clearances”"/>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r>
              <a:t>“Clearances”</a:t>
            </a:r>
          </a:p>
        </p:txBody>
      </p:sp>
      <p:sp>
        <p:nvSpPr>
          <p:cNvPr id="216" name="Medical Clearances…"/>
          <p:cNvSpPr txBox="1"/>
          <p:nvPr>
            <p:ph type="body" idx="1"/>
          </p:nvPr>
        </p:nvSpPr>
        <p:spPr>
          <a:xfrm>
            <a:off x="1025069" y="2419350"/>
            <a:ext cx="10954662" cy="6016286"/>
          </a:xfrm>
          <a:prstGeom prst="rect">
            <a:avLst/>
          </a:prstGeom>
        </p:spPr>
        <p:txBody>
          <a:bodyPr anchor="t"/>
          <a:lstStyle/>
          <a:p>
            <a:pPr marL="352425" indent="-352425" defTabSz="438150">
              <a:spcBef>
                <a:spcPts val="1800"/>
              </a:spcBef>
              <a:buClrTx/>
              <a:buSzPct val="75000"/>
              <a:buFontTx/>
              <a:buChar char="•"/>
              <a:defRPr sz="2700">
                <a:solidFill>
                  <a:srgbClr val="1E5540"/>
                </a:solidFill>
              </a:defRPr>
            </a:pPr>
            <a:r>
              <a:t>Medical Clearances </a:t>
            </a:r>
          </a:p>
          <a:p>
            <a:pPr lvl="2" marL="1057275" indent="-352425" defTabSz="438150">
              <a:spcBef>
                <a:spcPts val="1800"/>
              </a:spcBef>
              <a:buClrTx/>
              <a:buSzPct val="75000"/>
              <a:buFontTx/>
              <a:buChar char="•"/>
              <a:defRPr sz="2700">
                <a:solidFill>
                  <a:srgbClr val="1E5540"/>
                </a:solidFill>
              </a:defRPr>
            </a:pPr>
            <a:r>
              <a:t>Cardiac and Pulmonary workup </a:t>
            </a:r>
          </a:p>
          <a:p>
            <a:pPr lvl="2" marL="1057275" indent="-352425" defTabSz="438150">
              <a:spcBef>
                <a:spcPts val="1800"/>
              </a:spcBef>
              <a:buClrTx/>
              <a:buSzPct val="75000"/>
              <a:buFontTx/>
              <a:buChar char="•"/>
              <a:defRPr sz="2700">
                <a:solidFill>
                  <a:srgbClr val="1E5540"/>
                </a:solidFill>
              </a:defRPr>
            </a:pPr>
            <a:r>
              <a:t>OB - Evaluation (rec. against Depo / hor. implants)</a:t>
            </a:r>
          </a:p>
          <a:p>
            <a:pPr lvl="2" marL="1057275" indent="-352425" defTabSz="438150">
              <a:spcBef>
                <a:spcPts val="1800"/>
              </a:spcBef>
              <a:buClrTx/>
              <a:buSzPct val="75000"/>
              <a:buFontTx/>
              <a:buChar char="•"/>
              <a:defRPr sz="2700">
                <a:solidFill>
                  <a:srgbClr val="1E5540"/>
                </a:solidFill>
              </a:defRPr>
            </a:pPr>
            <a:r>
              <a:t>Endocrinologist </a:t>
            </a:r>
          </a:p>
          <a:p>
            <a:pPr marL="352425" indent="-352425" defTabSz="438150">
              <a:spcBef>
                <a:spcPts val="1800"/>
              </a:spcBef>
              <a:buClrTx/>
              <a:buSzPct val="75000"/>
              <a:buFontTx/>
              <a:buChar char="•"/>
              <a:defRPr sz="2700">
                <a:solidFill>
                  <a:srgbClr val="1E5540"/>
                </a:solidFill>
              </a:defRPr>
            </a:pPr>
            <a:r>
              <a:t>Nutritional Evaluation</a:t>
            </a:r>
          </a:p>
          <a:p>
            <a:pPr lvl="2" marL="1057275" indent="-352425" defTabSz="438150">
              <a:spcBef>
                <a:spcPts val="1800"/>
              </a:spcBef>
              <a:buClrTx/>
              <a:buSzPct val="75000"/>
              <a:buFontTx/>
              <a:buChar char="•"/>
              <a:defRPr sz="2700">
                <a:solidFill>
                  <a:srgbClr val="1E5540"/>
                </a:solidFill>
              </a:defRPr>
            </a:pPr>
            <a:r>
              <a:t>Educate not Test</a:t>
            </a:r>
          </a:p>
          <a:p>
            <a:pPr marL="352425" indent="-352425" defTabSz="438150">
              <a:spcBef>
                <a:spcPts val="1800"/>
              </a:spcBef>
              <a:buClrTx/>
              <a:buSzPct val="75000"/>
              <a:buFontTx/>
              <a:buChar char="•"/>
              <a:defRPr sz="2700">
                <a:solidFill>
                  <a:srgbClr val="1E5540"/>
                </a:solidFill>
              </a:defRPr>
            </a:pPr>
            <a:r>
              <a:t>Psychological Evaluation</a:t>
            </a:r>
          </a:p>
          <a:p>
            <a:pPr lvl="2" marL="1057275" indent="-352425" defTabSz="438150">
              <a:spcBef>
                <a:spcPts val="1800"/>
              </a:spcBef>
              <a:buClrTx/>
              <a:buSzPct val="75000"/>
              <a:buFontTx/>
              <a:buChar char="•"/>
              <a:defRPr sz="2700">
                <a:solidFill>
                  <a:srgbClr val="1E5540"/>
                </a:solidFill>
              </a:defRPr>
            </a:pPr>
            <a:r>
              <a:t>Identify not Deny</a:t>
            </a:r>
          </a:p>
          <a:p>
            <a:pPr marL="352425" indent="-352425" defTabSz="438150">
              <a:spcBef>
                <a:spcPts val="1800"/>
              </a:spcBef>
              <a:buClrTx/>
              <a:buSzPct val="75000"/>
              <a:buFontTx/>
              <a:buChar char="•"/>
              <a:defRPr sz="2700">
                <a:solidFill>
                  <a:srgbClr val="1E5540"/>
                </a:solidFill>
              </a:defRPr>
            </a:pPr>
            <a:r>
              <a:t>Third party and Regulatory Guidelines </a:t>
            </a:r>
          </a:p>
        </p:txBody>
      </p:sp>
      <p:sp>
        <p:nvSpPr>
          <p:cNvPr id="217"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
        <p:nvSpPr>
          <p:cNvPr id="218" name="Objective :…"/>
          <p:cNvSpPr txBox="1"/>
          <p:nvPr/>
        </p:nvSpPr>
        <p:spPr>
          <a:xfrm>
            <a:off x="7410559" y="5544127"/>
            <a:ext cx="4094158" cy="91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Objective :</a:t>
            </a:r>
          </a:p>
          <a:p>
            <a:pPr/>
            <a:r>
              <a:t> Committed Informed patient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21"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22" name="Committed Informed Patient"/>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r>
              <a:t>Committed Informed Patient</a:t>
            </a:r>
          </a:p>
        </p:txBody>
      </p:sp>
      <p:sp>
        <p:nvSpPr>
          <p:cNvPr id="223" name="Duodenal Switch operation…"/>
          <p:cNvSpPr txBox="1"/>
          <p:nvPr>
            <p:ph type="body" idx="1"/>
          </p:nvPr>
        </p:nvSpPr>
        <p:spPr>
          <a:xfrm>
            <a:off x="1025069" y="2419350"/>
            <a:ext cx="10954662" cy="6016286"/>
          </a:xfrm>
          <a:prstGeom prst="rect">
            <a:avLst/>
          </a:prstGeom>
        </p:spPr>
        <p:txBody>
          <a:bodyPr anchor="t"/>
          <a:lstStyle/>
          <a:p>
            <a:pPr>
              <a:buClrTx/>
              <a:buSzPct val="75000"/>
              <a:buFontTx/>
              <a:buChar char="•"/>
              <a:defRPr>
                <a:solidFill>
                  <a:srgbClr val="1E5540"/>
                </a:solidFill>
              </a:defRPr>
            </a:pPr>
            <a:r>
              <a:t>Duodenal Switch operation</a:t>
            </a:r>
          </a:p>
          <a:p>
            <a:pPr lvl="1">
              <a:buClrTx/>
              <a:buSzPct val="75000"/>
              <a:buFontTx/>
              <a:buChar char="•"/>
              <a:defRPr>
                <a:solidFill>
                  <a:srgbClr val="1E5540"/>
                </a:solidFill>
              </a:defRPr>
            </a:pPr>
            <a:r>
              <a:t>Forgiving with diet and lifestyle for the most part</a:t>
            </a:r>
          </a:p>
          <a:p>
            <a:pPr lvl="1">
              <a:buClrTx/>
              <a:buSzPct val="75000"/>
              <a:buFontTx/>
              <a:buChar char="•"/>
              <a:defRPr>
                <a:solidFill>
                  <a:srgbClr val="1E5540"/>
                </a:solidFill>
              </a:defRPr>
            </a:pPr>
            <a:r>
              <a:t>Not as much with non compliance of supplements</a:t>
            </a:r>
          </a:p>
          <a:p>
            <a:pPr>
              <a:buClrTx/>
              <a:buSzPct val="75000"/>
              <a:buFontTx/>
              <a:buChar char="•"/>
              <a:defRPr>
                <a:solidFill>
                  <a:srgbClr val="1E5540"/>
                </a:solidFill>
              </a:defRPr>
            </a:pPr>
            <a:r>
              <a:t>Alcohol, Drugs</a:t>
            </a:r>
          </a:p>
        </p:txBody>
      </p:sp>
      <p:sp>
        <p:nvSpPr>
          <p:cNvPr id="224"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27"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28"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
        <p:nvSpPr>
          <p:cNvPr id="229" name="Text"/>
          <p:cNvSpPr txBox="1"/>
          <p:nvPr/>
        </p:nvSpPr>
        <p:spPr>
          <a:xfrm>
            <a:off x="109475" y="8515350"/>
            <a:ext cx="1270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57200" indent="-457200" algn="l" defTabSz="457200">
              <a:lnSpc>
                <a:spcPts val="2000"/>
              </a:lnSpc>
              <a:tabLst>
                <a:tab pos="139700" algn="l"/>
                <a:tab pos="457200" algn="l"/>
              </a:tabLst>
              <a:defRPr sz="1200" u="none"/>
            </a:pPr>
          </a:p>
        </p:txBody>
      </p:sp>
      <p:sp>
        <p:nvSpPr>
          <p:cNvPr id="230" name="Malabsorption"/>
          <p:cNvSpPr txBox="1"/>
          <p:nvPr/>
        </p:nvSpPr>
        <p:spPr>
          <a:xfrm>
            <a:off x="157532" y="762000"/>
            <a:ext cx="12689736" cy="1270000"/>
          </a:xfrm>
          <a:prstGeom prst="rect">
            <a:avLst/>
          </a:prstGeom>
          <a:solidFill>
            <a:srgbClr val="F8F5EE"/>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u="none">
                <a:solidFill>
                  <a:srgbClr val="D93E2B"/>
                </a:solidFill>
              </a:defRPr>
            </a:lvl1pPr>
          </a:lstStyle>
          <a:p>
            <a:pPr>
              <a:defRPr>
                <a:solidFill>
                  <a:srgbClr val="1E5540"/>
                </a:solidFill>
              </a:defRPr>
            </a:pPr>
            <a:r>
              <a:rPr>
                <a:solidFill>
                  <a:srgbClr val="D93E2B"/>
                </a:solidFill>
              </a:rPr>
              <a:t>Malabsorption </a:t>
            </a:r>
          </a:p>
        </p:txBody>
      </p:sp>
      <p:pic>
        <p:nvPicPr>
          <p:cNvPr id="231" name="Master Duodenal Switch with text.pdf" descr="Master Duodenal Switch with text.pdf"/>
          <p:cNvPicPr>
            <a:picLocks noChangeAspect="1"/>
          </p:cNvPicPr>
          <p:nvPr/>
        </p:nvPicPr>
        <p:blipFill>
          <a:blip r:embed="rId3">
            <a:extLst/>
          </a:blip>
          <a:stretch>
            <a:fillRect/>
          </a:stretch>
        </p:blipFill>
        <p:spPr>
          <a:xfrm>
            <a:off x="1150738" y="2227023"/>
            <a:ext cx="6006653" cy="6715604"/>
          </a:xfrm>
          <a:prstGeom prst="rect">
            <a:avLst/>
          </a:prstGeom>
          <a:ln w="12700">
            <a:miter lim="400000"/>
          </a:ln>
        </p:spPr>
      </p:pic>
      <p:pic>
        <p:nvPicPr>
          <p:cNvPr id="232" name="Master Anastomosis Duodenal (Sips-Sadi).pdf" descr="Master Anastomosis Duodenal (Sips-Sadi).pdf"/>
          <p:cNvPicPr>
            <a:picLocks noChangeAspect="1"/>
          </p:cNvPicPr>
          <p:nvPr/>
        </p:nvPicPr>
        <p:blipFill>
          <a:blip r:embed="rId4">
            <a:extLst/>
          </a:blip>
          <a:stretch>
            <a:fillRect/>
          </a:stretch>
        </p:blipFill>
        <p:spPr>
          <a:xfrm>
            <a:off x="7520483" y="2879567"/>
            <a:ext cx="4676749" cy="606306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35"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36"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
        <p:nvSpPr>
          <p:cNvPr id="237" name="Text"/>
          <p:cNvSpPr txBox="1"/>
          <p:nvPr/>
        </p:nvSpPr>
        <p:spPr>
          <a:xfrm>
            <a:off x="109475" y="8515350"/>
            <a:ext cx="1270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57200" indent="-457200" algn="l" defTabSz="457200">
              <a:lnSpc>
                <a:spcPts val="2000"/>
              </a:lnSpc>
              <a:tabLst>
                <a:tab pos="139700" algn="l"/>
                <a:tab pos="457200" algn="l"/>
              </a:tabLst>
              <a:defRPr sz="1200" u="none"/>
            </a:pPr>
          </a:p>
        </p:txBody>
      </p:sp>
      <p:sp>
        <p:nvSpPr>
          <p:cNvPr id="238" name="GI Hormones"/>
          <p:cNvSpPr txBox="1"/>
          <p:nvPr/>
        </p:nvSpPr>
        <p:spPr>
          <a:xfrm>
            <a:off x="495400" y="0"/>
            <a:ext cx="12014000" cy="1270000"/>
          </a:xfrm>
          <a:prstGeom prst="rect">
            <a:avLst/>
          </a:prstGeom>
          <a:solidFill>
            <a:srgbClr val="F8F5EE"/>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u="none">
                <a:solidFill>
                  <a:srgbClr val="D93E2B"/>
                </a:solidFill>
              </a:defRPr>
            </a:lvl1pPr>
          </a:lstStyle>
          <a:p>
            <a:pPr>
              <a:defRPr>
                <a:solidFill>
                  <a:srgbClr val="1E5540"/>
                </a:solidFill>
              </a:defRPr>
            </a:pPr>
            <a:r>
              <a:rPr>
                <a:solidFill>
                  <a:srgbClr val="D93E2B"/>
                </a:solidFill>
              </a:rPr>
              <a:t>GI Hormones</a:t>
            </a:r>
          </a:p>
        </p:txBody>
      </p:sp>
      <p:sp>
        <p:nvSpPr>
          <p:cNvPr id="239" name="1- Claire L Meek et. al,  Institute of Metabolic Science, Metabolic Research Laboratories, University of Cambridge  Peptides, 77, 2016, 28-37"/>
          <p:cNvSpPr txBox="1"/>
          <p:nvPr/>
        </p:nvSpPr>
        <p:spPr>
          <a:xfrm>
            <a:off x="384390" y="9137649"/>
            <a:ext cx="8778181"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marL="457200" indent="-228600" algn="l" defTabSz="457200">
              <a:lnSpc>
                <a:spcPts val="2200"/>
              </a:lnSpc>
              <a:tabLst>
                <a:tab pos="139700" algn="l"/>
                <a:tab pos="457200" algn="l"/>
              </a:tabLst>
              <a:defRPr sz="1400" u="none"/>
            </a:pPr>
            <a:r>
              <a:t>1- Claire L Meek et. al, </a:t>
            </a:r>
            <a:r>
              <a:rPr sz="1200"/>
              <a:t> </a:t>
            </a:r>
            <a:r>
              <a:t>Institute of Metabolic Science, Metabolic Research Laboratories, University of Cambridge  Peptides, 77, 2016, 28-37</a:t>
            </a:r>
          </a:p>
        </p:txBody>
      </p:sp>
      <p:graphicFrame>
        <p:nvGraphicFramePr>
          <p:cNvPr id="240" name="Summary"/>
          <p:cNvGraphicFramePr/>
          <p:nvPr/>
        </p:nvGraphicFramePr>
        <p:xfrm>
          <a:off x="430894" y="1404561"/>
          <a:ext cx="12147458" cy="7958581"/>
        </p:xfrm>
        <a:graphic xmlns:a="http://schemas.openxmlformats.org/drawingml/2006/main">
          <a:graphicData uri="http://schemas.openxmlformats.org/drawingml/2006/table">
            <a:tbl>
              <a:tblPr firstCol="1" firstRow="0" lastCol="0" lastRow="0" bandCol="0" bandRow="1" rtl="0">
                <a:tableStyleId>{4C3C2611-4C71-4FC5-86AE-919BDF0F9419}</a:tableStyleId>
              </a:tblPr>
              <a:tblGrid>
                <a:gridCol w="1888593"/>
                <a:gridCol w="3091418"/>
                <a:gridCol w="2110607"/>
                <a:gridCol w="5052393"/>
              </a:tblGrid>
              <a:tr h="664845">
                <a:tc>
                  <a:txBody>
                    <a:bodyPr/>
                    <a:lstStyle/>
                    <a:p>
                      <a:pPr algn="l" defTabSz="457200">
                        <a:defRPr>
                          <a:solidFill>
                            <a:srgbClr val="000000"/>
                          </a:solidFill>
                        </a:defRPr>
                      </a:pPr>
                      <a:r>
                        <a:rPr b="1">
                          <a:solidFill>
                            <a:srgbClr val="1E5540"/>
                          </a:solidFill>
                          <a:latin typeface="Helvetica"/>
                          <a:ea typeface="Helvetica"/>
                          <a:cs typeface="Helvetica"/>
                          <a:sym typeface="Helvetica"/>
                        </a:rPr>
                        <a:t>Hormone</a:t>
                      </a:r>
                    </a:p>
                  </a:txBody>
                  <a:tcPr marL="50800" marR="50800" marT="50800" marB="50800" anchor="t" anchorCtr="0" horzOverflow="overflow">
                    <a:lnL w="4445">
                      <a:solidFill>
                        <a:srgbClr val="FF2403"/>
                      </a:solidFill>
                      <a:miter lim="400000"/>
                    </a:lnL>
                    <a:lnR>
                      <a:solidFill>
                        <a:srgbClr val="000000"/>
                      </a:solidFill>
                      <a:miter lim="400000"/>
                    </a:lnR>
                    <a:lnT w="4445">
                      <a:solidFill>
                        <a:srgbClr val="FF2403"/>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b="1">
                          <a:solidFill>
                            <a:srgbClr val="1E5540"/>
                          </a:solidFill>
                          <a:latin typeface="Helvetica"/>
                          <a:ea typeface="Helvetica"/>
                          <a:cs typeface="Helvetica"/>
                          <a:sym typeface="Helvetica"/>
                        </a:rPr>
                        <a:t>Site of production</a:t>
                      </a:r>
                    </a:p>
                  </a:txBody>
                  <a:tcPr marL="50800" marR="50800" marT="50800" marB="50800" anchor="t" anchorCtr="0" horzOverflow="overflow">
                    <a:lnL>
                      <a:solidFill>
                        <a:srgbClr val="000000"/>
                      </a:solidFill>
                      <a:miter lim="400000"/>
                    </a:lnL>
                    <a:lnR w="4445">
                      <a:solidFill>
                        <a:srgbClr val="000000"/>
                      </a:solidFill>
                      <a:miter lim="400000"/>
                    </a:lnR>
                    <a:lnT w="4445">
                      <a:solidFill>
                        <a:srgbClr val="FF2403"/>
                      </a:solidFill>
                      <a:miter lim="400000"/>
                    </a:lnT>
                    <a:lnB w="4445">
                      <a:solidFill>
                        <a:srgbClr val="000000"/>
                      </a:solidFill>
                      <a:miter lim="400000"/>
                    </a:lnB>
                  </a:tcPr>
                </a:tc>
                <a:tc>
                  <a:txBody>
                    <a:bodyPr/>
                    <a:lstStyle/>
                    <a:p>
                      <a:pPr algn="l" defTabSz="457200">
                        <a:defRPr>
                          <a:solidFill>
                            <a:srgbClr val="000000"/>
                          </a:solidFill>
                        </a:defRPr>
                      </a:pPr>
                      <a:r>
                        <a:rPr b="1">
                          <a:solidFill>
                            <a:srgbClr val="1E5540"/>
                          </a:solidFill>
                          <a:latin typeface="Helvetica"/>
                          <a:ea typeface="Helvetica"/>
                          <a:cs typeface="Helvetica"/>
                          <a:sym typeface="Helvetica"/>
                        </a:rPr>
                        <a:t>Stimulus for secretion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FF2403"/>
                      </a:solidFill>
                      <a:miter lim="400000"/>
                    </a:lnT>
                    <a:lnB w="4445">
                      <a:solidFill>
                        <a:srgbClr val="000000"/>
                      </a:solidFill>
                      <a:miter lim="400000"/>
                    </a:lnB>
                  </a:tcPr>
                </a:tc>
                <a:tc>
                  <a:txBody>
                    <a:bodyPr/>
                    <a:lstStyle/>
                    <a:p>
                      <a:pPr algn="l" defTabSz="457200">
                        <a:defRPr>
                          <a:solidFill>
                            <a:srgbClr val="000000"/>
                          </a:solidFill>
                        </a:defRPr>
                      </a:pPr>
                      <a:r>
                        <a:rPr b="1">
                          <a:solidFill>
                            <a:srgbClr val="1E5540"/>
                          </a:solidFill>
                          <a:latin typeface="Helvetica"/>
                          <a:ea typeface="Helvetica"/>
                          <a:cs typeface="Helvetica"/>
                          <a:sym typeface="Helvetica"/>
                        </a:rPr>
                        <a:t>Likely actions</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FF2403"/>
                      </a:solidFill>
                      <a:miter lim="400000"/>
                    </a:lnT>
                    <a:lnB w="4445">
                      <a:solidFill>
                        <a:srgbClr val="000000"/>
                      </a:solidFill>
                      <a:miter lim="400000"/>
                    </a:lnB>
                  </a:tcPr>
                </a:tc>
              </a:tr>
              <a:tr h="519987">
                <a:tc>
                  <a:txBody>
                    <a:bodyPr/>
                    <a:lstStyle/>
                    <a:p>
                      <a:pPr algn="l" defTabSz="457200">
                        <a:defRPr>
                          <a:solidFill>
                            <a:srgbClr val="000000"/>
                          </a:solidFill>
                        </a:defRPr>
                      </a:pPr>
                      <a:r>
                        <a:rPr b="1" sz="1000">
                          <a:latin typeface="Helvetica"/>
                          <a:ea typeface="Helvetica"/>
                          <a:cs typeface="Helvetica"/>
                          <a:sym typeface="Helvetica"/>
                        </a:rPr>
                        <a:t>Gastrin</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G cells in the gastric antrum and duodenum</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Gastric distension &amp; food in the stomach</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•Increases production of hydrochloric acid, pepsinogen, intrinsic facto, pancreatic secretions and bile.•Promotes satiety</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solidFill>
                      <a:srgbClr val="F5F5F5"/>
                    </a:solidFill>
                  </a:tcPr>
                </a:tc>
              </a:tr>
              <a:tr h="801378">
                <a:tc>
                  <a:txBody>
                    <a:bodyPr/>
                    <a:lstStyle/>
                    <a:p>
                      <a:pPr algn="l" defTabSz="457200">
                        <a:defRPr>
                          <a:solidFill>
                            <a:srgbClr val="000000"/>
                          </a:solidFill>
                        </a:defRPr>
                      </a:pPr>
                      <a:r>
                        <a:rPr b="1" sz="1000">
                          <a:latin typeface="Helvetica"/>
                          <a:ea typeface="Helvetica"/>
                          <a:cs typeface="Helvetica"/>
                          <a:sym typeface="Helvetica"/>
                        </a:rPr>
                        <a:t>Ghrelin</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Predominantly stomach and pancreas.</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Empty stomach</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•Stimulates appetite, increases hunger•Increases gastric emptying and gastrointestinal motility in preparation for eating•Induces growth hormone release•Inhibits glucose-stimulated insulin production</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tcPr>
                </a:tc>
              </a:tr>
              <a:tr h="660683">
                <a:tc>
                  <a:txBody>
                    <a:bodyPr/>
                    <a:lstStyle/>
                    <a:p>
                      <a:pPr algn="l" defTabSz="457200">
                        <a:defRPr>
                          <a:solidFill>
                            <a:srgbClr val="000000"/>
                          </a:solidFill>
                        </a:defRPr>
                      </a:pPr>
                      <a:r>
                        <a:rPr b="1" sz="1000">
                          <a:latin typeface="Helvetica"/>
                          <a:ea typeface="Helvetica"/>
                          <a:cs typeface="Helvetica"/>
                          <a:sym typeface="Helvetica"/>
                        </a:rPr>
                        <a:t>Cholecystokinin (CCK)</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I cells in duodenal mucosa</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Fatty acids or amino acids in the duodenum</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•Contraction of the gallbladder releasing bile•Pancreatic enzyme secretion•Secretion of insulin, glucagon and PP•Slows gastric emptying•Promotes satiety</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solidFill>
                      <a:srgbClr val="F5F5F5"/>
                    </a:solidFill>
                  </a:tcPr>
                </a:tc>
              </a:tr>
              <a:tr h="660683">
                <a:tc>
                  <a:txBody>
                    <a:bodyPr/>
                    <a:lstStyle/>
                    <a:p>
                      <a:pPr algn="l" defTabSz="457200">
                        <a:defRPr>
                          <a:solidFill>
                            <a:srgbClr val="000000"/>
                          </a:solidFill>
                        </a:defRPr>
                      </a:pPr>
                      <a:r>
                        <a:rPr b="1" sz="1000">
                          <a:latin typeface="Helvetica"/>
                          <a:ea typeface="Helvetica"/>
                          <a:cs typeface="Helvetica"/>
                          <a:sym typeface="Helvetica"/>
                        </a:rPr>
                        <a:t>Secretin</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S cells in duodenal mucosa</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Low pH in the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•Increases production of pancreatic bicarbonate•Reduces gastric acid production and inhibits gastrin release•Promotes insulin release•Reduces gastric and duodenal motility</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tcPr>
                </a:tc>
              </a:tr>
              <a:tr h="715645">
                <a:tc>
                  <a:txBody>
                    <a:bodyPr/>
                    <a:lstStyle/>
                    <a:p>
                      <a:pPr algn="l" defTabSz="457200">
                        <a:defRPr>
                          <a:solidFill>
                            <a:srgbClr val="000000"/>
                          </a:solidFill>
                        </a:defRPr>
                      </a:pPr>
                      <a:r>
                        <a:rPr b="1" sz="1000">
                          <a:latin typeface="Helvetica"/>
                          <a:ea typeface="Helvetica"/>
                          <a:cs typeface="Helvetica"/>
                          <a:sym typeface="Helvetica"/>
                        </a:rPr>
                        <a:t>Vasoactive intestinal polypeptide (VIP)</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Enteric nerves and parasympathetic efferent nerve fibres</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Vagal stimulation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•Increases the secretion of water and electrolytes out of cells and into the gut lumen•Relaxation of smooth muscle in the vasculature, gut and genitourinary system.•Reduces gastric acid production•Promotes hormone release from the pancreas, gut and hypothalamus</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solidFill>
                      <a:srgbClr val="F5F5F5"/>
                    </a:solidFill>
                  </a:tcPr>
                </a:tc>
              </a:tr>
              <a:tr h="519987">
                <a:tc>
                  <a:txBody>
                    <a:bodyPr/>
                    <a:lstStyle/>
                    <a:p>
                      <a:pPr algn="l" defTabSz="457200">
                        <a:defRPr>
                          <a:solidFill>
                            <a:srgbClr val="000000"/>
                          </a:solidFill>
                        </a:defRPr>
                      </a:pPr>
                      <a:r>
                        <a:rPr b="1" sz="1000">
                          <a:latin typeface="Helvetica"/>
                          <a:ea typeface="Helvetica"/>
                          <a:cs typeface="Helvetica"/>
                          <a:sym typeface="Helvetica"/>
                        </a:rPr>
                        <a:t>Pancreatic polypeptide (PP)</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Produced by PP cells in the pancreas</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Meal, especially high protein content.</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•Regulates production of both exocrine and endocrine pancreatic secretions•Associated with satiety.</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tcPr>
                </a:tc>
              </a:tr>
              <a:tr h="833270">
                <a:tc>
                  <a:txBody>
                    <a:bodyPr/>
                    <a:lstStyle/>
                    <a:p>
                      <a:pPr algn="l" defTabSz="457200">
                        <a:defRPr>
                          <a:solidFill>
                            <a:srgbClr val="000000"/>
                          </a:solidFill>
                        </a:defRPr>
                      </a:pPr>
                      <a:r>
                        <a:rPr b="1" sz="1000">
                          <a:latin typeface="Helvetica"/>
                          <a:ea typeface="Helvetica"/>
                          <a:cs typeface="Helvetica"/>
                          <a:sym typeface="Helvetica"/>
                        </a:rPr>
                        <a:t>Gastric inhibitory peptide (GIP)</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K cells in the gastrointestinal mucosa (ileum)</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Nutrients in the gut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•Incretin hormone, promoting insulin production and release in the pancreas•Promotes satiety•Promotes a postprandial rise in glucagon•Prevents beta cell apoptosis•Promotes the conversion of glucose to fatty acids and their storage in adipose,by increasing the activity of lipoprotein lipase.</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solidFill>
                      <a:srgbClr val="F5F5F5"/>
                    </a:solidFill>
                  </a:tcPr>
                </a:tc>
              </a:tr>
              <a:tr h="527870">
                <a:tc>
                  <a:txBody>
                    <a:bodyPr/>
                    <a:lstStyle/>
                    <a:p>
                      <a:pPr algn="l" defTabSz="457200">
                        <a:defRPr>
                          <a:solidFill>
                            <a:srgbClr val="000000"/>
                          </a:solidFill>
                        </a:defRPr>
                      </a:pPr>
                      <a:r>
                        <a:rPr b="1" sz="1000">
                          <a:latin typeface="Helvetica"/>
                          <a:ea typeface="Helvetica"/>
                          <a:cs typeface="Helvetica"/>
                          <a:sym typeface="Helvetica"/>
                        </a:rPr>
                        <a:t>Glucagon-like peptide -1 (GLP-1)</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L cells in the gastrointestinal mucosa (ileum)</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Nutrients in the gut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•Incretin hormone, promoting insulin production and release in the pancreas•Reduces gastric emptying and intestinal motility•Promotes satiety</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tcPr>
                </a:tc>
              </a:tr>
              <a:tr h="527870">
                <a:tc>
                  <a:txBody>
                    <a:bodyPr/>
                    <a:lstStyle/>
                    <a:p>
                      <a:pPr algn="l" defTabSz="457200">
                        <a:defRPr>
                          <a:solidFill>
                            <a:srgbClr val="000000"/>
                          </a:solidFill>
                        </a:defRPr>
                      </a:pPr>
                      <a:r>
                        <a:rPr b="1" sz="1000">
                          <a:latin typeface="Helvetica"/>
                          <a:ea typeface="Helvetica"/>
                          <a:cs typeface="Helvetica"/>
                          <a:sym typeface="Helvetica"/>
                        </a:rPr>
                        <a:t>Glucagon-like peptide -2 (GLP-2)(99)</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L cells in the gastrointestinal mucosa (ileum)</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Nutrients in the gut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•Promotes gut hypertrophy•Possible role in glucose homeostasis•Possible role in slowing gut motility to promote absorption</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solidFill>
                      <a:srgbClr val="F5F5F5"/>
                    </a:solidFill>
                  </a:tcPr>
                </a:tc>
              </a:tr>
              <a:tr h="519987">
                <a:tc>
                  <a:txBody>
                    <a:bodyPr/>
                    <a:lstStyle/>
                    <a:p>
                      <a:pPr algn="l" defTabSz="457200">
                        <a:defRPr>
                          <a:solidFill>
                            <a:srgbClr val="000000"/>
                          </a:solidFill>
                        </a:defRPr>
                      </a:pPr>
                      <a:r>
                        <a:rPr b="1" sz="1000">
                          <a:latin typeface="Helvetica"/>
                          <a:ea typeface="Helvetica"/>
                          <a:cs typeface="Helvetica"/>
                          <a:sym typeface="Helvetica"/>
                        </a:rPr>
                        <a:t>Oxyntomodulin</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000000"/>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L cells in the gastrointestinal mucosa (ileum)</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Nutrients in the gut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000000"/>
                      </a:solidFill>
                      <a:miter lim="400000"/>
                    </a:lnB>
                  </a:tcPr>
                </a:tc>
                <a:tc>
                  <a:txBody>
                    <a:bodyPr/>
                    <a:lstStyle/>
                    <a:p>
                      <a:pPr algn="l" defTabSz="457200">
                        <a:defRPr>
                          <a:solidFill>
                            <a:srgbClr val="000000"/>
                          </a:solidFill>
                        </a:defRPr>
                      </a:pPr>
                      <a:r>
                        <a:rPr sz="1000">
                          <a:latin typeface="Helvetica"/>
                          <a:ea typeface="Helvetica"/>
                          <a:cs typeface="Helvetica"/>
                          <a:sym typeface="Helvetica"/>
                        </a:rPr>
                        <a:t>•Promotes satiety•Agonist of glucagon receptor and GLP-1 receptors•Increases energy expenditure</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000000"/>
                      </a:solidFill>
                      <a:miter lim="400000"/>
                    </a:lnB>
                  </a:tcPr>
                </a:tc>
              </a:tr>
              <a:tr h="385042">
                <a:tc>
                  <a:txBody>
                    <a:bodyPr/>
                    <a:lstStyle/>
                    <a:p>
                      <a:pPr algn="l" defTabSz="457200">
                        <a:defRPr>
                          <a:solidFill>
                            <a:srgbClr val="000000"/>
                          </a:solidFill>
                        </a:defRPr>
                      </a:pPr>
                      <a:r>
                        <a:rPr b="1" sz="1000">
                          <a:latin typeface="Helvetica"/>
                          <a:ea typeface="Helvetica"/>
                          <a:cs typeface="Helvetica"/>
                          <a:sym typeface="Helvetica"/>
                        </a:rPr>
                        <a:t>Peptide YY (PYY)</a:t>
                      </a:r>
                    </a:p>
                  </a:txBody>
                  <a:tcPr marL="50800" marR="50800" marT="50800" marB="50800" anchor="t" anchorCtr="0" horzOverflow="overflow">
                    <a:lnL w="4445">
                      <a:solidFill>
                        <a:srgbClr val="FF2403"/>
                      </a:solidFill>
                      <a:miter lim="400000"/>
                    </a:lnL>
                    <a:lnR>
                      <a:solidFill>
                        <a:srgbClr val="000000"/>
                      </a:solidFill>
                      <a:miter lim="400000"/>
                    </a:lnR>
                    <a:lnT w="4445">
                      <a:solidFill>
                        <a:srgbClr val="000000"/>
                      </a:solidFill>
                      <a:miter lim="400000"/>
                    </a:lnT>
                    <a:lnB w="4445">
                      <a:solidFill>
                        <a:srgbClr val="FF2403"/>
                      </a:solidFill>
                      <a:miter lim="400000"/>
                    </a:lnB>
                    <a:solidFill>
                      <a:srgbClr val="DCDCDC"/>
                    </a:solidFill>
                  </a:tcPr>
                </a:tc>
                <a:tc>
                  <a:txBody>
                    <a:bodyPr/>
                    <a:lstStyle/>
                    <a:p>
                      <a:pPr algn="l" defTabSz="457200">
                        <a:defRPr>
                          <a:solidFill>
                            <a:srgbClr val="000000"/>
                          </a:solidFill>
                        </a:defRPr>
                      </a:pPr>
                      <a:r>
                        <a:rPr sz="1000">
                          <a:latin typeface="Helvetica"/>
                          <a:ea typeface="Helvetica"/>
                          <a:cs typeface="Helvetica"/>
                          <a:sym typeface="Helvetica"/>
                        </a:rPr>
                        <a:t>L cells in the gastrointestinal mucosa (colon)</a:t>
                      </a:r>
                    </a:p>
                  </a:txBody>
                  <a:tcPr marL="50800" marR="50800" marT="50800" marB="50800" anchor="t" anchorCtr="0" horzOverflow="overflow">
                    <a:lnL>
                      <a:solidFill>
                        <a:srgbClr val="000000"/>
                      </a:solidFill>
                      <a:miter lim="400000"/>
                    </a:lnL>
                    <a:lnR w="4445">
                      <a:solidFill>
                        <a:srgbClr val="000000"/>
                      </a:solidFill>
                      <a:miter lim="400000"/>
                    </a:lnR>
                    <a:lnT w="4445">
                      <a:solidFill>
                        <a:srgbClr val="000000"/>
                      </a:solidFill>
                      <a:miter lim="400000"/>
                    </a:lnT>
                    <a:lnB w="4445">
                      <a:solidFill>
                        <a:srgbClr val="FF2403"/>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Nutrients in the gut lumen</a:t>
                      </a:r>
                    </a:p>
                  </a:txBody>
                  <a:tcPr marL="50800" marR="50800" marT="50800" marB="50800" anchor="t" anchorCtr="0" horzOverflow="overflow">
                    <a:lnL w="4445">
                      <a:solidFill>
                        <a:srgbClr val="000000"/>
                      </a:solidFill>
                      <a:miter lim="400000"/>
                    </a:lnL>
                    <a:lnR w="4445">
                      <a:solidFill>
                        <a:srgbClr val="000000"/>
                      </a:solidFill>
                      <a:miter lim="400000"/>
                    </a:lnR>
                    <a:lnT w="4445">
                      <a:solidFill>
                        <a:srgbClr val="000000"/>
                      </a:solidFill>
                      <a:miter lim="400000"/>
                    </a:lnT>
                    <a:lnB w="4445">
                      <a:solidFill>
                        <a:srgbClr val="FF2403"/>
                      </a:solidFill>
                      <a:miter lim="400000"/>
                    </a:lnB>
                    <a:solidFill>
                      <a:srgbClr val="F5F5F5"/>
                    </a:solidFill>
                  </a:tcPr>
                </a:tc>
                <a:tc>
                  <a:txBody>
                    <a:bodyPr/>
                    <a:lstStyle/>
                    <a:p>
                      <a:pPr algn="l" defTabSz="457200">
                        <a:defRPr>
                          <a:solidFill>
                            <a:srgbClr val="000000"/>
                          </a:solidFill>
                        </a:defRPr>
                      </a:pPr>
                      <a:r>
                        <a:rPr sz="1000">
                          <a:latin typeface="Helvetica"/>
                          <a:ea typeface="Helvetica"/>
                          <a:cs typeface="Helvetica"/>
                          <a:sym typeface="Helvetica"/>
                        </a:rPr>
                        <a:t>•Promotes satiety•Reduces gastric emptying and intestinal motility•Ileal brake</a:t>
                      </a:r>
                    </a:p>
                  </a:txBody>
                  <a:tcPr marL="50800" marR="50800" marT="50800" marB="50800" anchor="t" anchorCtr="0" horzOverflow="overflow">
                    <a:lnL w="4445">
                      <a:solidFill>
                        <a:srgbClr val="000000"/>
                      </a:solidFill>
                      <a:miter lim="400000"/>
                    </a:lnL>
                    <a:lnR w="4445">
                      <a:solidFill>
                        <a:srgbClr val="FF2403"/>
                      </a:solidFill>
                      <a:miter lim="400000"/>
                    </a:lnR>
                    <a:lnT w="4445">
                      <a:solidFill>
                        <a:srgbClr val="000000"/>
                      </a:solidFill>
                      <a:miter lim="400000"/>
                    </a:lnT>
                    <a:lnB w="4445">
                      <a:solidFill>
                        <a:srgbClr val="FF2403"/>
                      </a:solidFill>
                      <a:miter lim="400000"/>
                    </a:lnB>
                    <a:solidFill>
                      <a:srgbClr val="F5F5F5"/>
                    </a:solidFill>
                  </a:tcPr>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4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44"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
        <p:nvSpPr>
          <p:cNvPr id="245" name="Text"/>
          <p:cNvSpPr txBox="1"/>
          <p:nvPr/>
        </p:nvSpPr>
        <p:spPr>
          <a:xfrm>
            <a:off x="109475" y="8515350"/>
            <a:ext cx="127001"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marL="457200" indent="-457200" algn="l" defTabSz="457200">
              <a:lnSpc>
                <a:spcPts val="2000"/>
              </a:lnSpc>
              <a:tabLst>
                <a:tab pos="139700" algn="l"/>
                <a:tab pos="457200" algn="l"/>
              </a:tabLst>
              <a:defRPr sz="1200" u="none"/>
            </a:pPr>
          </a:p>
        </p:txBody>
      </p:sp>
      <p:sp>
        <p:nvSpPr>
          <p:cNvPr id="246" name="Malabsorption"/>
          <p:cNvSpPr txBox="1"/>
          <p:nvPr/>
        </p:nvSpPr>
        <p:spPr>
          <a:xfrm>
            <a:off x="157532" y="762000"/>
            <a:ext cx="12689736" cy="1270000"/>
          </a:xfrm>
          <a:prstGeom prst="rect">
            <a:avLst/>
          </a:prstGeom>
          <a:solidFill>
            <a:srgbClr val="F8F5EE"/>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u="none">
                <a:solidFill>
                  <a:srgbClr val="D93E2B"/>
                </a:solidFill>
              </a:defRPr>
            </a:lvl1pPr>
          </a:lstStyle>
          <a:p>
            <a:pPr>
              <a:defRPr>
                <a:solidFill>
                  <a:srgbClr val="1E5540"/>
                </a:solidFill>
              </a:defRPr>
            </a:pPr>
            <a:r>
              <a:rPr>
                <a:solidFill>
                  <a:srgbClr val="D93E2B"/>
                </a:solidFill>
              </a:rPr>
              <a:t>Malabsorption </a:t>
            </a:r>
          </a:p>
        </p:txBody>
      </p:sp>
      <p:pic>
        <p:nvPicPr>
          <p:cNvPr id="247" name="Master Anastomosis Duodenal (Sips-Sadi).pdf" descr="Master Anastomosis Duodenal (Sips-Sadi).pdf"/>
          <p:cNvPicPr>
            <a:picLocks noChangeAspect="1"/>
          </p:cNvPicPr>
          <p:nvPr/>
        </p:nvPicPr>
        <p:blipFill>
          <a:blip r:embed="rId3">
            <a:extLst/>
          </a:blip>
          <a:stretch>
            <a:fillRect/>
          </a:stretch>
        </p:blipFill>
        <p:spPr>
          <a:xfrm>
            <a:off x="8499695" y="2879567"/>
            <a:ext cx="4065710" cy="5270891"/>
          </a:xfrm>
          <a:prstGeom prst="rect">
            <a:avLst/>
          </a:prstGeom>
          <a:ln w="12700">
            <a:miter lim="400000"/>
          </a:ln>
        </p:spPr>
      </p:pic>
      <p:pic>
        <p:nvPicPr>
          <p:cNvPr id="248" name="Master Duodenal Switch.pdf" descr="Master Duodenal Switch.pdf"/>
          <p:cNvPicPr>
            <a:picLocks noChangeAspect="1"/>
          </p:cNvPicPr>
          <p:nvPr/>
        </p:nvPicPr>
        <p:blipFill>
          <a:blip r:embed="rId4">
            <a:extLst/>
          </a:blip>
          <a:stretch>
            <a:fillRect/>
          </a:stretch>
        </p:blipFill>
        <p:spPr>
          <a:xfrm>
            <a:off x="733738" y="2946808"/>
            <a:ext cx="3948158" cy="5136409"/>
          </a:xfrm>
          <a:prstGeom prst="rect">
            <a:avLst/>
          </a:prstGeom>
          <a:ln w="12700">
            <a:miter lim="400000"/>
          </a:ln>
        </p:spPr>
      </p:pic>
      <p:graphicFrame>
        <p:nvGraphicFramePr>
          <p:cNvPr id="249" name="Table 1"/>
          <p:cNvGraphicFramePr/>
          <p:nvPr/>
        </p:nvGraphicFramePr>
        <p:xfrm>
          <a:off x="4736308" y="2438034"/>
          <a:ext cx="3708975" cy="647773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708974"/>
              </a:tblGrid>
              <a:tr h="777458">
                <a:tc>
                  <a:txBody>
                    <a:bodyPr/>
                    <a:lstStyle/>
                    <a:p>
                      <a:pPr defTabSz="914400">
                        <a:defRPr sz="2400"/>
                      </a:pPr>
                      <a:r>
                        <a:t>Ghrelin</a:t>
                      </a:r>
                    </a:p>
                    <a:p>
                      <a:pPr defTabSz="914400">
                        <a:defRPr sz="1300"/>
                      </a:pPr>
                      <a:r>
                        <a:t>Hunger and GH release</a:t>
                      </a:r>
                    </a:p>
                  </a:txBody>
                  <a:tcPr marL="50800" marR="50800" marT="50800" marB="50800" anchor="ctr" anchorCtr="0" horzOverflow="overflow">
                    <a:solidFill>
                      <a:srgbClr val="F9D563"/>
                    </a:solidFill>
                  </a:tcPr>
                </a:tc>
              </a:tr>
              <a:tr h="1432776">
                <a:tc>
                  <a:txBody>
                    <a:bodyPr/>
                    <a:lstStyle/>
                    <a:p>
                      <a:pPr defTabSz="914400">
                        <a:defRPr sz="2400"/>
                      </a:pPr>
                      <a:r>
                        <a:t>CCK</a:t>
                      </a:r>
                    </a:p>
                    <a:p>
                      <a:pPr defTabSz="914400">
                        <a:defRPr sz="1200"/>
                      </a:pPr>
                      <a:r>
                        <a:t>GB contraction, GI motility, Pancreatic Exocrine secretion</a:t>
                      </a:r>
                    </a:p>
                    <a:p>
                      <a:pPr defTabSz="914400">
                        <a:defRPr sz="2300"/>
                      </a:pPr>
                      <a:r>
                        <a:t>Secretin</a:t>
                      </a:r>
                    </a:p>
                    <a:p>
                      <a:pPr defTabSz="914400">
                        <a:defRPr sz="1200"/>
                      </a:pPr>
                      <a:r>
                        <a:t>Pancreatic Exocrine secretion</a:t>
                      </a:r>
                    </a:p>
                  </a:txBody>
                  <a:tcPr marL="50800" marR="50800" marT="50800" marB="50800" anchor="ctr" anchorCtr="0" horzOverflow="overflow">
                    <a:solidFill>
                      <a:srgbClr val="76BE76"/>
                    </a:solidFill>
                  </a:tcPr>
                </a:tc>
              </a:tr>
              <a:tr h="1427948">
                <a:tc>
                  <a:txBody>
                    <a:bodyPr/>
                    <a:lstStyle/>
                    <a:p>
                      <a:pPr defTabSz="914400">
                        <a:defRPr sz="2200"/>
                      </a:pPr>
                      <a:r>
                        <a:t>Insulin &amp; Glucagon</a:t>
                      </a:r>
                    </a:p>
                    <a:p>
                      <a:pPr defTabSz="914400">
                        <a:defRPr sz="1300"/>
                      </a:pPr>
                      <a:r>
                        <a:t>Glucose homeostasis</a:t>
                      </a:r>
                    </a:p>
                    <a:p>
                      <a:pPr defTabSz="914400">
                        <a:defRPr sz="2400"/>
                      </a:pPr>
                      <a:r>
                        <a:t>PP</a:t>
                      </a:r>
                    </a:p>
                    <a:p>
                      <a:pPr defTabSz="914400">
                        <a:defRPr sz="1300"/>
                      </a:pPr>
                      <a:r>
                        <a:t>Gastric Motility</a:t>
                      </a:r>
                    </a:p>
                  </a:txBody>
                  <a:tcPr marL="50800" marR="50800" marT="50800" marB="50800" anchor="ctr" anchorCtr="0" horzOverflow="overflow">
                    <a:solidFill>
                      <a:srgbClr val="C7C7C2"/>
                    </a:solidFill>
                  </a:tcPr>
                </a:tc>
              </a:tr>
              <a:tr h="1518988">
                <a:tc>
                  <a:txBody>
                    <a:bodyPr/>
                    <a:lstStyle/>
                    <a:p>
                      <a:pPr defTabSz="914400">
                        <a:defRPr sz="2300"/>
                      </a:pPr>
                      <a:r>
                        <a:t>GLP-1: </a:t>
                      </a:r>
                      <a:r>
                        <a:rPr sz="1700"/>
                        <a:t>Satiety and motility</a:t>
                      </a:r>
                      <a:endParaRPr sz="1700"/>
                    </a:p>
                    <a:p>
                      <a:pPr defTabSz="914400">
                        <a:defRPr sz="2300"/>
                      </a:pPr>
                      <a:r>
                        <a:t>GLP-2: </a:t>
                      </a:r>
                      <a:r>
                        <a:rPr sz="1400"/>
                        <a:t>GI motility and growth</a:t>
                      </a:r>
                    </a:p>
                    <a:p>
                      <a:pPr defTabSz="914400">
                        <a:defRPr sz="1300"/>
                      </a:pPr>
                      <a:r>
                        <a:rPr sz="2300"/>
                        <a:t>PYY</a:t>
                      </a:r>
                      <a:r>
                        <a:t> : Satiety</a:t>
                      </a:r>
                    </a:p>
                  </a:txBody>
                  <a:tcPr marL="50800" marR="50800" marT="50800" marB="50800" anchor="ctr" anchorCtr="0" horzOverflow="overflow">
                    <a:lnB w="12700">
                      <a:solidFill>
                        <a:srgbClr val="C9C3BA"/>
                      </a:solidFill>
                      <a:miter lim="400000"/>
                    </a:lnB>
                    <a:gradFill flip="none" rotWithShape="1">
                      <a:gsLst>
                        <a:gs pos="0">
                          <a:srgbClr val="9088B1"/>
                        </a:gs>
                        <a:gs pos="46883">
                          <a:srgbClr val="4895C5"/>
                        </a:gs>
                        <a:gs pos="60419">
                          <a:srgbClr val="00A3DA"/>
                        </a:gs>
                      </a:gsLst>
                      <a:lin ang="5400000" scaled="0"/>
                    </a:gradFill>
                  </a:tcPr>
                </a:tc>
              </a:tr>
              <a:tr h="1412518">
                <a:tc>
                  <a:txBody>
                    <a:bodyPr/>
                    <a:lstStyle/>
                    <a:p>
                      <a:pPr defTabSz="914400">
                        <a:defRPr sz="2300"/>
                      </a:pPr>
                      <a:r>
                        <a:t>GLP-1: </a:t>
                      </a:r>
                      <a:r>
                        <a:rPr sz="1700"/>
                        <a:t>Satiety and motility</a:t>
                      </a:r>
                      <a:endParaRPr sz="1700"/>
                    </a:p>
                    <a:p>
                      <a:pPr defTabSz="914400">
                        <a:defRPr sz="2300"/>
                      </a:pPr>
                      <a:r>
                        <a:t>GLP-2: </a:t>
                      </a:r>
                      <a:r>
                        <a:rPr sz="1400"/>
                        <a:t>GI motility and growth</a:t>
                      </a:r>
                    </a:p>
                    <a:p>
                      <a:pPr defTabSz="914400">
                        <a:defRPr sz="1300"/>
                      </a:pPr>
                      <a:r>
                        <a:rPr sz="2300"/>
                        <a:t>PYY</a:t>
                      </a:r>
                      <a:r>
                        <a:t> : Satiety</a:t>
                      </a:r>
                    </a:p>
                  </a:txBody>
                  <a:tcPr marL="50800" marR="50800" marT="50800" marB="50800" anchor="ctr" anchorCtr="0" horzOverflow="overflow">
                    <a:lnT w="12700">
                      <a:solidFill>
                        <a:srgbClr val="C9C3BA"/>
                      </a:solidFill>
                      <a:miter lim="400000"/>
                    </a:lnT>
                    <a:gradFill flip="none" rotWithShape="1">
                      <a:gsLst>
                        <a:gs pos="39580">
                          <a:srgbClr val="00A3DA"/>
                        </a:gs>
                        <a:gs pos="53116">
                          <a:srgbClr val="718281"/>
                        </a:gs>
                        <a:gs pos="100000">
                          <a:srgbClr val="E26129"/>
                        </a:gs>
                      </a:gsLst>
                      <a:lin ang="5400000" scaled="0"/>
                    </a:gradFill>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52"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53" name="Summary"/>
          <p:cNvSpPr txBox="1"/>
          <p:nvPr>
            <p:ph type="title"/>
          </p:nvPr>
        </p:nvSpPr>
        <p:spPr>
          <a:xfrm>
            <a:off x="508000" y="673100"/>
            <a:ext cx="11988800" cy="1219200"/>
          </a:xfrm>
          <a:prstGeom prst="rect">
            <a:avLst/>
          </a:prstGeom>
        </p:spPr>
        <p:txBody>
          <a:bodyPr/>
          <a:lstStyle/>
          <a:p>
            <a:pPr/>
            <a:r>
              <a:t>Summary</a:t>
            </a:r>
          </a:p>
        </p:txBody>
      </p:sp>
      <p:sp>
        <p:nvSpPr>
          <p:cNvPr id="254" name="Pre operative evaluation…"/>
          <p:cNvSpPr txBox="1"/>
          <p:nvPr>
            <p:ph type="body" idx="1"/>
          </p:nvPr>
        </p:nvSpPr>
        <p:spPr>
          <a:xfrm>
            <a:off x="508000" y="2248851"/>
            <a:ext cx="11988800" cy="6096001"/>
          </a:xfrm>
          <a:prstGeom prst="rect">
            <a:avLst/>
          </a:prstGeom>
        </p:spPr>
        <p:txBody>
          <a:bodyPr/>
          <a:lstStyle/>
          <a:p>
            <a:pPr>
              <a:buClrTx/>
              <a:buSzPct val="75000"/>
              <a:buFontTx/>
              <a:buChar char="•"/>
            </a:pPr>
            <a:r>
              <a:t>Pre operative evaluation</a:t>
            </a:r>
          </a:p>
          <a:p>
            <a:pPr lvl="1">
              <a:buClrTx/>
              <a:buSzPct val="75000"/>
              <a:buFontTx/>
              <a:buChar char="•"/>
            </a:pPr>
            <a:r>
              <a:t>Mitigate </a:t>
            </a:r>
          </a:p>
          <a:p>
            <a:pPr lvl="2">
              <a:buClrTx/>
              <a:buSzPct val="75000"/>
              <a:buFontTx/>
              <a:buChar char="•"/>
            </a:pPr>
            <a:r>
              <a:t>Risk of anesthesia - short term</a:t>
            </a:r>
          </a:p>
          <a:p>
            <a:pPr lvl="2">
              <a:buClrTx/>
              <a:buSzPct val="75000"/>
              <a:buFontTx/>
              <a:buChar char="•"/>
            </a:pPr>
            <a:r>
              <a:t>Risk of peri-operative complications</a:t>
            </a:r>
          </a:p>
          <a:p>
            <a:pPr lvl="2">
              <a:buClrTx/>
              <a:buSzPct val="75000"/>
              <a:buFontTx/>
              <a:buChar char="•"/>
            </a:pPr>
            <a:r>
              <a:t>Risk of post operative complications immediate and long term</a:t>
            </a:r>
          </a:p>
        </p:txBody>
      </p:sp>
      <p:sp>
        <p:nvSpPr>
          <p:cNvPr id="255"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40"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41" name="Disclaimer"/>
          <p:cNvSpPr txBox="1"/>
          <p:nvPr>
            <p:ph type="title"/>
          </p:nvPr>
        </p:nvSpPr>
        <p:spPr>
          <a:prstGeom prst="rect">
            <a:avLst/>
          </a:prstGeom>
        </p:spPr>
        <p:txBody>
          <a:bodyPr/>
          <a:lstStyle>
            <a:lvl1pPr defTabSz="457200">
              <a:lnSpc>
                <a:spcPct val="100000"/>
              </a:lnSpc>
              <a:spcBef>
                <a:spcPts val="0"/>
              </a:spcBef>
              <a:defRPr sz="5800">
                <a:latin typeface="Book Antiqua"/>
                <a:ea typeface="Book Antiqua"/>
                <a:cs typeface="Book Antiqua"/>
                <a:sym typeface="Book Antiqua"/>
              </a:defRPr>
            </a:lvl1pPr>
          </a:lstStyle>
          <a:p>
            <a:pPr/>
            <a:r>
              <a:t>Disclaimer</a:t>
            </a:r>
          </a:p>
        </p:txBody>
      </p:sp>
      <p:sp>
        <p:nvSpPr>
          <p:cNvPr id="142" name="No Conflict of Interest to Report"/>
          <p:cNvSpPr txBox="1"/>
          <p:nvPr>
            <p:ph type="body" idx="1"/>
          </p:nvPr>
        </p:nvSpPr>
        <p:spPr>
          <a:xfrm>
            <a:off x="508000" y="2628900"/>
            <a:ext cx="11988800" cy="4994209"/>
          </a:xfrm>
          <a:prstGeom prst="rect">
            <a:avLst/>
          </a:prstGeom>
        </p:spPr>
        <p:txBody>
          <a:bodyPr/>
          <a:lstStyle>
            <a:lvl1pPr marL="0" indent="0" algn="ctr" defTabSz="457200">
              <a:lnSpc>
                <a:spcPct val="110000"/>
              </a:lnSpc>
              <a:spcBef>
                <a:spcPts val="0"/>
              </a:spcBef>
              <a:buClrTx/>
              <a:buSzTx/>
              <a:buFontTx/>
              <a:buNone/>
              <a:defRPr sz="4800">
                <a:solidFill>
                  <a:srgbClr val="1E5540"/>
                </a:solidFill>
              </a:defRPr>
            </a:lvl1pPr>
          </a:lstStyle>
          <a:p>
            <a:pPr/>
            <a:r>
              <a:t>No Conflict of Interest to Report</a:t>
            </a:r>
          </a:p>
        </p:txBody>
      </p:sp>
      <p:sp>
        <p:nvSpPr>
          <p:cNvPr id="143"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58"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59" name="Summary"/>
          <p:cNvSpPr txBox="1"/>
          <p:nvPr>
            <p:ph type="title"/>
          </p:nvPr>
        </p:nvSpPr>
        <p:spPr>
          <a:xfrm>
            <a:off x="508000" y="673100"/>
            <a:ext cx="11988800" cy="1219200"/>
          </a:xfrm>
          <a:prstGeom prst="rect">
            <a:avLst/>
          </a:prstGeom>
        </p:spPr>
        <p:txBody>
          <a:bodyPr/>
          <a:lstStyle/>
          <a:p>
            <a:pPr/>
            <a:r>
              <a:t>Summary</a:t>
            </a:r>
          </a:p>
        </p:txBody>
      </p:sp>
      <p:sp>
        <p:nvSpPr>
          <p:cNvPr id="260" name="Medical clearances…"/>
          <p:cNvSpPr txBox="1"/>
          <p:nvPr>
            <p:ph type="body" idx="1"/>
          </p:nvPr>
        </p:nvSpPr>
        <p:spPr>
          <a:xfrm>
            <a:off x="674271" y="2355739"/>
            <a:ext cx="11988801" cy="6096001"/>
          </a:xfrm>
          <a:prstGeom prst="rect">
            <a:avLst/>
          </a:prstGeom>
        </p:spPr>
        <p:txBody>
          <a:bodyPr/>
          <a:lstStyle/>
          <a:p>
            <a:pPr>
              <a:buClrTx/>
              <a:buSzPct val="75000"/>
              <a:buFontTx/>
              <a:buChar char="•"/>
            </a:pPr>
            <a:r>
              <a:t>Medical clearances</a:t>
            </a:r>
          </a:p>
          <a:p>
            <a:pPr>
              <a:buClrTx/>
              <a:buSzPct val="75000"/>
              <a:buFontTx/>
              <a:buChar char="•"/>
            </a:pPr>
            <a:r>
              <a:t>Labs</a:t>
            </a:r>
          </a:p>
          <a:p>
            <a:pPr>
              <a:buClrTx/>
              <a:buSzPct val="75000"/>
              <a:buFontTx/>
              <a:buChar char="•"/>
            </a:pPr>
            <a:r>
              <a:t>Radiologic studies</a:t>
            </a:r>
          </a:p>
          <a:p>
            <a:pPr>
              <a:buClrTx/>
              <a:buSzPct val="75000"/>
              <a:buFontTx/>
              <a:buChar char="•"/>
            </a:pPr>
            <a:r>
              <a:t>Endoscopy as indicated</a:t>
            </a:r>
          </a:p>
        </p:txBody>
      </p:sp>
      <p:sp>
        <p:nvSpPr>
          <p:cNvPr id="261"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64"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265" name="Thank you"/>
          <p:cNvSpPr txBox="1"/>
          <p:nvPr>
            <p:ph type="body" sz="quarter" idx="1"/>
          </p:nvPr>
        </p:nvSpPr>
        <p:spPr>
          <a:xfrm>
            <a:off x="2527010" y="257804"/>
            <a:ext cx="7525545" cy="2112074"/>
          </a:xfrm>
          <a:prstGeom prst="rect">
            <a:avLst/>
          </a:prstGeom>
        </p:spPr>
        <p:txBody>
          <a:bodyPr/>
          <a:lstStyle>
            <a:lvl1pPr marL="0" indent="0" algn="ctr">
              <a:buSzTx/>
              <a:buNone/>
            </a:lvl1pPr>
          </a:lstStyle>
          <a:p>
            <a:pPr/>
            <a:r>
              <a:t>Thank you</a:t>
            </a:r>
          </a:p>
        </p:txBody>
      </p:sp>
      <p:sp>
        <p:nvSpPr>
          <p:cNvPr id="266"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46"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47" name="Outline"/>
          <p:cNvSpPr txBox="1"/>
          <p:nvPr>
            <p:ph type="title"/>
          </p:nvPr>
        </p:nvSpPr>
        <p:spPr>
          <a:prstGeom prst="rect">
            <a:avLst/>
          </a:prstGeom>
        </p:spPr>
        <p:txBody>
          <a:bodyPr/>
          <a:lstStyle/>
          <a:p>
            <a:pPr defTabSz="554990">
              <a:lnSpc>
                <a:spcPct val="100000"/>
              </a:lnSpc>
              <a:spcBef>
                <a:spcPts val="0"/>
              </a:spcBef>
              <a:defRPr sz="6650">
                <a:solidFill>
                  <a:srgbClr val="1E5540"/>
                </a:solidFill>
                <a:latin typeface="Palatino"/>
                <a:ea typeface="Palatino"/>
                <a:cs typeface="Palatino"/>
                <a:sym typeface="Palatino"/>
              </a:defRPr>
            </a:pPr>
            <a:r>
              <a:rPr>
                <a:solidFill>
                  <a:srgbClr val="D93E2B"/>
                </a:solidFill>
              </a:rPr>
              <a:t>Outline</a:t>
            </a:r>
            <a:r>
              <a:t> </a:t>
            </a:r>
          </a:p>
        </p:txBody>
      </p:sp>
      <p:sp>
        <p:nvSpPr>
          <p:cNvPr id="148" name="Pre-Operative Assessment -…"/>
          <p:cNvSpPr txBox="1"/>
          <p:nvPr>
            <p:ph type="body" idx="1"/>
          </p:nvPr>
        </p:nvSpPr>
        <p:spPr>
          <a:prstGeom prst="rect">
            <a:avLst/>
          </a:prstGeom>
        </p:spPr>
        <p:txBody>
          <a:bodyPr anchor="t"/>
          <a:lstStyle/>
          <a:p>
            <a:pPr marL="324231" indent="-324231" defTabSz="403097">
              <a:spcBef>
                <a:spcPts val="1600"/>
              </a:spcBef>
              <a:buClrTx/>
              <a:buSzPct val="75000"/>
              <a:buFontTx/>
              <a:buChar char="•"/>
              <a:defRPr sz="2484">
                <a:solidFill>
                  <a:srgbClr val="1E5540"/>
                </a:solidFill>
              </a:defRPr>
            </a:pPr>
            <a:r>
              <a:t>Pre-Operative Assessment - </a:t>
            </a:r>
          </a:p>
          <a:p>
            <a:pPr marL="324231" indent="-324231" defTabSz="403097">
              <a:spcBef>
                <a:spcPts val="1600"/>
              </a:spcBef>
              <a:buClrTx/>
              <a:buSzPct val="75000"/>
              <a:buFontTx/>
              <a:buChar char="•"/>
              <a:defRPr sz="2484">
                <a:solidFill>
                  <a:srgbClr val="1E5540"/>
                </a:solidFill>
              </a:defRPr>
            </a:pPr>
            <a:r>
              <a:t>Basic Evaluation</a:t>
            </a:r>
          </a:p>
          <a:p>
            <a:pPr marL="324231" indent="-324231" defTabSz="403097">
              <a:spcBef>
                <a:spcPts val="1600"/>
              </a:spcBef>
              <a:buClrTx/>
              <a:buSzPct val="75000"/>
              <a:buFontTx/>
              <a:buChar char="•"/>
              <a:defRPr sz="2484">
                <a:solidFill>
                  <a:srgbClr val="1E5540"/>
                </a:solidFill>
              </a:defRPr>
            </a:pPr>
            <a:r>
              <a:t>Specific to operation and /or condition </a:t>
            </a:r>
          </a:p>
          <a:p>
            <a:pPr lvl="1" marL="648462" indent="-324231" defTabSz="403097">
              <a:spcBef>
                <a:spcPts val="1600"/>
              </a:spcBef>
              <a:buClrTx/>
              <a:buSzPct val="75000"/>
              <a:buFontTx/>
              <a:buChar char="•"/>
              <a:defRPr sz="2484">
                <a:solidFill>
                  <a:srgbClr val="1E5540"/>
                </a:solidFill>
              </a:defRPr>
            </a:pPr>
            <a:r>
              <a:t>Duodenal Switch or Sleeve Gastrectomy</a:t>
            </a:r>
          </a:p>
          <a:p>
            <a:pPr lvl="1" marL="648462" indent="-324231" defTabSz="403097">
              <a:spcBef>
                <a:spcPts val="1600"/>
              </a:spcBef>
              <a:buClrTx/>
              <a:buSzPct val="75000"/>
              <a:buFontTx/>
              <a:buChar char="•"/>
              <a:defRPr sz="2484">
                <a:solidFill>
                  <a:srgbClr val="1E5540"/>
                </a:solidFill>
              </a:defRPr>
            </a:pPr>
            <a:r>
              <a:t>Primary DS or Revision-Conversion to DS</a:t>
            </a:r>
          </a:p>
          <a:p>
            <a:pPr lvl="3" marL="1296924" indent="-324231" defTabSz="403097">
              <a:spcBef>
                <a:spcPts val="1600"/>
              </a:spcBef>
              <a:buClrTx/>
              <a:buSzPct val="75000"/>
              <a:buFontTx/>
              <a:buChar char="•"/>
              <a:defRPr sz="2484">
                <a:solidFill>
                  <a:srgbClr val="1E5540"/>
                </a:solidFill>
              </a:defRPr>
            </a:pPr>
            <a:r>
              <a:t>AGB, RNY, VBG, ERNY, SG</a:t>
            </a:r>
          </a:p>
          <a:p>
            <a:pPr lvl="1" marL="648462" indent="-324231" defTabSz="403097">
              <a:spcBef>
                <a:spcPts val="1600"/>
              </a:spcBef>
              <a:buClrTx/>
              <a:buSzPct val="75000"/>
              <a:buFontTx/>
              <a:buChar char="•"/>
              <a:defRPr sz="2484">
                <a:solidFill>
                  <a:srgbClr val="1E5540"/>
                </a:solidFill>
              </a:defRPr>
            </a:pPr>
            <a:r>
              <a:t>Pre-existing conditions - Reflux, Irritable bowel, pre-Transplant, Hx. CA,  Steroids, Immune modulators</a:t>
            </a:r>
          </a:p>
          <a:p>
            <a:pPr lvl="3" marL="1296924" indent="-324231" defTabSz="403097">
              <a:spcBef>
                <a:spcPts val="1600"/>
              </a:spcBef>
              <a:buClrTx/>
              <a:buSzPct val="75000"/>
              <a:buFontTx/>
              <a:buChar char="•"/>
              <a:defRPr sz="2484">
                <a:solidFill>
                  <a:srgbClr val="1E5540"/>
                </a:solidFill>
              </a:defRPr>
            </a:pPr>
            <a:r>
              <a:t>Dictates choice of the operation</a:t>
            </a:r>
          </a:p>
          <a:p>
            <a:pPr lvl="1" marL="648462" indent="-324231" defTabSz="403097">
              <a:spcBef>
                <a:spcPts val="1600"/>
              </a:spcBef>
              <a:buClrTx/>
              <a:buSzPct val="75000"/>
              <a:buFontTx/>
              <a:buChar char="•"/>
              <a:defRPr sz="2484">
                <a:solidFill>
                  <a:srgbClr val="1E5540"/>
                </a:solidFill>
              </a:defRPr>
            </a:pPr>
            <a:r>
              <a:t>Few words on GI - Hormones</a:t>
            </a:r>
          </a:p>
        </p:txBody>
      </p:sp>
      <p:sp>
        <p:nvSpPr>
          <p:cNvPr id="149"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52"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53" name="Pre operative Work up"/>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Pre operative Work up</a:t>
            </a:r>
          </a:p>
        </p:txBody>
      </p:sp>
      <p:sp>
        <p:nvSpPr>
          <p:cNvPr id="154" name="Assessment include - NIH…"/>
          <p:cNvSpPr txBox="1"/>
          <p:nvPr>
            <p:ph type="body" idx="1"/>
          </p:nvPr>
        </p:nvSpPr>
        <p:spPr>
          <a:prstGeom prst="rect">
            <a:avLst/>
          </a:prstGeom>
        </p:spPr>
        <p:txBody>
          <a:bodyPr anchor="t"/>
          <a:lstStyle/>
          <a:p>
            <a:pPr marL="399415" indent="-399415" defTabSz="496570">
              <a:spcBef>
                <a:spcPts val="2000"/>
              </a:spcBef>
              <a:buClrTx/>
              <a:buSzPct val="75000"/>
              <a:buFontTx/>
              <a:buChar char="•"/>
              <a:defRPr sz="3060">
                <a:solidFill>
                  <a:srgbClr val="1E5540"/>
                </a:solidFill>
              </a:defRPr>
            </a:pPr>
            <a:r>
              <a:t>Assessment include - NIH </a:t>
            </a:r>
          </a:p>
          <a:p>
            <a:pPr marL="399415" indent="-399415" defTabSz="496570">
              <a:spcBef>
                <a:spcPts val="2000"/>
              </a:spcBef>
              <a:buClrTx/>
              <a:buSzPct val="75000"/>
              <a:buFontTx/>
              <a:buChar char="•"/>
              <a:defRPr sz="3060">
                <a:solidFill>
                  <a:srgbClr val="1E5540"/>
                </a:solidFill>
              </a:defRPr>
            </a:pPr>
            <a:r>
              <a:t>Most part of our practice of WLS</a:t>
            </a:r>
          </a:p>
          <a:p>
            <a:pPr lvl="1" marL="798830" indent="-399415" defTabSz="496570">
              <a:spcBef>
                <a:spcPts val="2000"/>
              </a:spcBef>
              <a:buClrTx/>
              <a:buSzPct val="75000"/>
              <a:buFontTx/>
              <a:buChar char="•"/>
              <a:defRPr sz="3060">
                <a:solidFill>
                  <a:srgbClr val="1E5540"/>
                </a:solidFill>
              </a:defRPr>
            </a:pPr>
            <a:r>
              <a:t>Medical Work up and clearances as needed </a:t>
            </a:r>
          </a:p>
          <a:p>
            <a:pPr lvl="2" marL="1198245" indent="-399415" defTabSz="496570">
              <a:spcBef>
                <a:spcPts val="2000"/>
              </a:spcBef>
              <a:buClrTx/>
              <a:buSzPct val="75000"/>
              <a:buFontTx/>
              <a:buChar char="•"/>
              <a:defRPr sz="3060">
                <a:solidFill>
                  <a:srgbClr val="1E5540"/>
                </a:solidFill>
              </a:defRPr>
            </a:pPr>
            <a:r>
              <a:t>Nutrition, Metabolic</a:t>
            </a:r>
          </a:p>
          <a:p>
            <a:pPr lvl="3" marL="1597660" indent="-399415" defTabSz="496570">
              <a:spcBef>
                <a:spcPts val="2000"/>
              </a:spcBef>
              <a:buClrTx/>
              <a:buSzPct val="75000"/>
              <a:buFontTx/>
              <a:buChar char="•"/>
              <a:defRPr sz="3060">
                <a:solidFill>
                  <a:srgbClr val="1E5540"/>
                </a:solidFill>
              </a:defRPr>
            </a:pPr>
            <a:r>
              <a:t>Hormonal - Pre-existing Conditions (hypothyroidism) </a:t>
            </a:r>
          </a:p>
          <a:p>
            <a:pPr lvl="2" marL="1198245" indent="-399415" defTabSz="496570">
              <a:spcBef>
                <a:spcPts val="2000"/>
              </a:spcBef>
              <a:buClrTx/>
              <a:buSzPct val="75000"/>
              <a:buFontTx/>
              <a:buChar char="•"/>
              <a:defRPr sz="3060">
                <a:solidFill>
                  <a:srgbClr val="1E5540"/>
                </a:solidFill>
              </a:defRPr>
            </a:pPr>
            <a:r>
              <a:t>Vitamin, minerals, trace elements</a:t>
            </a:r>
          </a:p>
          <a:p>
            <a:pPr lvl="2" marL="1198245" indent="-399415" defTabSz="496570">
              <a:spcBef>
                <a:spcPts val="2000"/>
              </a:spcBef>
              <a:buClrTx/>
              <a:buSzPct val="75000"/>
              <a:buFontTx/>
              <a:buChar char="•"/>
              <a:defRPr sz="3060">
                <a:solidFill>
                  <a:srgbClr val="1E5540"/>
                </a:solidFill>
              </a:defRPr>
            </a:pPr>
            <a:r>
              <a:t>Psychological evaluation</a:t>
            </a:r>
          </a:p>
          <a:p>
            <a:pPr lvl="2" marL="1198245" indent="-399415" defTabSz="496570">
              <a:spcBef>
                <a:spcPts val="2000"/>
              </a:spcBef>
              <a:buClrTx/>
              <a:buSzPct val="75000"/>
              <a:buFontTx/>
              <a:buChar char="•"/>
              <a:defRPr sz="3060">
                <a:solidFill>
                  <a:srgbClr val="1E5540"/>
                </a:solidFill>
              </a:defRPr>
            </a:pPr>
            <a:r>
              <a:t>Nutritional evaluation </a:t>
            </a:r>
          </a:p>
        </p:txBody>
      </p:sp>
      <p:sp>
        <p:nvSpPr>
          <p:cNvPr id="155"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58"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59" name="Detailed Exam"/>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Detailed Exam</a:t>
            </a:r>
          </a:p>
        </p:txBody>
      </p:sp>
      <p:sp>
        <p:nvSpPr>
          <p:cNvPr id="160" name="Questions…"/>
          <p:cNvSpPr txBox="1"/>
          <p:nvPr>
            <p:ph type="body" idx="1"/>
          </p:nvPr>
        </p:nvSpPr>
        <p:spPr>
          <a:prstGeom prst="rect">
            <a:avLst/>
          </a:prstGeom>
        </p:spPr>
        <p:txBody>
          <a:bodyPr anchor="t"/>
          <a:lstStyle/>
          <a:p>
            <a:pPr marL="399415" indent="-399415" defTabSz="496570">
              <a:spcBef>
                <a:spcPts val="2000"/>
              </a:spcBef>
              <a:buClrTx/>
              <a:buSzPct val="75000"/>
              <a:buFontTx/>
              <a:buChar char="•"/>
              <a:defRPr sz="3060">
                <a:solidFill>
                  <a:srgbClr val="1E5540"/>
                </a:solidFill>
              </a:defRPr>
            </a:pPr>
            <a:r>
              <a:t>Questions</a:t>
            </a:r>
          </a:p>
          <a:p>
            <a:pPr lvl="1" marL="798830" indent="-399415" defTabSz="496570">
              <a:spcBef>
                <a:spcPts val="2000"/>
              </a:spcBef>
              <a:buClrTx/>
              <a:buSzPct val="75000"/>
              <a:buFontTx/>
              <a:buChar char="•"/>
              <a:defRPr sz="3060">
                <a:solidFill>
                  <a:srgbClr val="1E5540"/>
                </a:solidFill>
              </a:defRPr>
            </a:pPr>
            <a:r>
              <a:t>Sleep Apnea, Snoring, Activity tolerance</a:t>
            </a:r>
          </a:p>
          <a:p>
            <a:pPr lvl="1" marL="798830" indent="-399415" defTabSz="496570">
              <a:spcBef>
                <a:spcPts val="2000"/>
              </a:spcBef>
              <a:buClrTx/>
              <a:buSzPct val="75000"/>
              <a:buFontTx/>
              <a:buChar char="•"/>
              <a:defRPr sz="3060">
                <a:solidFill>
                  <a:srgbClr val="1E5540"/>
                </a:solidFill>
              </a:defRPr>
            </a:pPr>
            <a:r>
              <a:t>Knees and back or SOB</a:t>
            </a:r>
          </a:p>
          <a:p>
            <a:pPr lvl="1" marL="798830" indent="-399415" defTabSz="496570">
              <a:spcBef>
                <a:spcPts val="2000"/>
              </a:spcBef>
              <a:buClrTx/>
              <a:buSzPct val="75000"/>
              <a:buFontTx/>
              <a:buChar char="•"/>
              <a:defRPr sz="3060">
                <a:solidFill>
                  <a:srgbClr val="1E5540"/>
                </a:solidFill>
              </a:defRPr>
            </a:pPr>
            <a:r>
              <a:t>Night Blindness - Getting glasses</a:t>
            </a:r>
          </a:p>
          <a:p>
            <a:pPr marL="399415" indent="-399415" defTabSz="496570">
              <a:spcBef>
                <a:spcPts val="2000"/>
              </a:spcBef>
              <a:buClrTx/>
              <a:buSzPct val="75000"/>
              <a:buFontTx/>
              <a:buChar char="•"/>
              <a:defRPr sz="3060">
                <a:solidFill>
                  <a:srgbClr val="1E5540"/>
                </a:solidFill>
              </a:defRPr>
            </a:pPr>
            <a:r>
              <a:t>Physical Findings</a:t>
            </a:r>
          </a:p>
          <a:p>
            <a:pPr lvl="1" marL="798830" indent="-399415" defTabSz="496570">
              <a:spcBef>
                <a:spcPts val="2000"/>
              </a:spcBef>
              <a:buClrTx/>
              <a:buSzPct val="75000"/>
              <a:buFontTx/>
              <a:buChar char="•"/>
              <a:defRPr sz="3060">
                <a:solidFill>
                  <a:srgbClr val="1E5540"/>
                </a:solidFill>
              </a:defRPr>
            </a:pPr>
            <a:r>
              <a:t>Acanthosis Nigricans </a:t>
            </a:r>
          </a:p>
          <a:p>
            <a:pPr lvl="1" marL="798830" indent="-399415" defTabSz="496570">
              <a:spcBef>
                <a:spcPts val="2000"/>
              </a:spcBef>
              <a:buClrTx/>
              <a:buSzPct val="75000"/>
              <a:buFontTx/>
              <a:buChar char="•"/>
              <a:defRPr sz="3060">
                <a:solidFill>
                  <a:srgbClr val="1E5540"/>
                </a:solidFill>
              </a:defRPr>
            </a:pPr>
            <a:r>
              <a:t>Thyroid enlargements</a:t>
            </a:r>
          </a:p>
          <a:p>
            <a:pPr lvl="1" marL="798830" indent="-399415" defTabSz="496570">
              <a:spcBef>
                <a:spcPts val="2000"/>
              </a:spcBef>
              <a:buClrTx/>
              <a:buSzPct val="75000"/>
              <a:buFontTx/>
              <a:buChar char="•"/>
              <a:defRPr sz="3060">
                <a:solidFill>
                  <a:srgbClr val="1E5540"/>
                </a:solidFill>
              </a:defRPr>
            </a:pPr>
            <a:r>
              <a:t>Poor teeth</a:t>
            </a:r>
          </a:p>
        </p:txBody>
      </p:sp>
      <p:sp>
        <p:nvSpPr>
          <p:cNvPr id="161"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Absorption"/>
          <p:cNvSpPr txBox="1"/>
          <p:nvPr>
            <p:ph type="title"/>
          </p:nvPr>
        </p:nvSpPr>
        <p:spPr>
          <a:xfrm>
            <a:off x="502235" y="2806700"/>
            <a:ext cx="6264177" cy="2032000"/>
          </a:xfrm>
          <a:prstGeom prst="rect">
            <a:avLst/>
          </a:prstGeom>
        </p:spPr>
        <p:txBody>
          <a:bodyPr/>
          <a:lstStyle/>
          <a:p>
            <a:pPr/>
            <a:r>
              <a:t>Absorption</a:t>
            </a:r>
          </a:p>
        </p:txBody>
      </p:sp>
      <p:grpSp>
        <p:nvGrpSpPr>
          <p:cNvPr id="166" name="Master Normal Anatomy with text.pdf"/>
          <p:cNvGrpSpPr/>
          <p:nvPr/>
        </p:nvGrpSpPr>
        <p:grpSpPr>
          <a:xfrm>
            <a:off x="5282271" y="601052"/>
            <a:ext cx="7607392" cy="8551496"/>
            <a:chOff x="0" y="0"/>
            <a:chExt cx="7607390" cy="8551495"/>
          </a:xfrm>
        </p:grpSpPr>
        <p:pic>
          <p:nvPicPr>
            <p:cNvPr id="165" name="Master Normal Anatomy with text.pdf" descr="Master Normal Anatomy with text.pdf"/>
            <p:cNvPicPr>
              <a:picLocks noChangeAspect="1"/>
            </p:cNvPicPr>
            <p:nvPr/>
          </p:nvPicPr>
          <p:blipFill>
            <a:blip r:embed="rId2">
              <a:extLst/>
            </a:blip>
            <a:srcRect l="0" t="0" r="0" b="0"/>
            <a:stretch>
              <a:fillRect/>
            </a:stretch>
          </p:blipFill>
          <p:spPr>
            <a:xfrm>
              <a:off x="127000" y="88900"/>
              <a:ext cx="7353391" cy="8221296"/>
            </a:xfrm>
            <a:prstGeom prst="rect">
              <a:avLst/>
            </a:prstGeom>
            <a:ln>
              <a:noFill/>
            </a:ln>
            <a:effectLst/>
          </p:spPr>
        </p:pic>
        <p:pic>
          <p:nvPicPr>
            <p:cNvPr id="164" name="Master Normal Anatomy with text.pdf" descr="Master Normal Anatomy with text.pdf"/>
            <p:cNvPicPr>
              <a:picLocks noChangeAspect="0"/>
            </p:cNvPicPr>
            <p:nvPr/>
          </p:nvPicPr>
          <p:blipFill>
            <a:blip r:embed="rId3">
              <a:extLst/>
            </a:blip>
            <a:stretch>
              <a:fillRect/>
            </a:stretch>
          </p:blipFill>
          <p:spPr>
            <a:xfrm>
              <a:off x="-1" y="-1"/>
              <a:ext cx="7607392" cy="8551497"/>
            </a:xfrm>
            <a:prstGeom prst="rect">
              <a:avLst/>
            </a:prstGeom>
            <a:effectLst/>
          </p:spPr>
        </p:pic>
      </p:grpSp>
      <p:sp>
        <p:nvSpPr>
          <p:cNvPr id="167" name="Pre-operative work up…"/>
          <p:cNvSpPr txBox="1"/>
          <p:nvPr>
            <p:ph type="body" sz="quarter" idx="1"/>
          </p:nvPr>
        </p:nvSpPr>
        <p:spPr>
          <a:xfrm>
            <a:off x="508000" y="5029200"/>
            <a:ext cx="4537960" cy="3754329"/>
          </a:xfrm>
          <a:prstGeom prst="rect">
            <a:avLst/>
          </a:prstGeom>
        </p:spPr>
        <p:txBody>
          <a:bodyPr/>
          <a:lstStyle/>
          <a:p>
            <a:pPr marL="313266" indent="-313266">
              <a:buSzPct val="75000"/>
              <a:buChar char="•"/>
              <a:defRPr>
                <a:solidFill>
                  <a:srgbClr val="1E5540"/>
                </a:solidFill>
              </a:defRPr>
            </a:pPr>
            <a:r>
              <a:t>Pre-operative work up</a:t>
            </a:r>
          </a:p>
          <a:p>
            <a:pPr lvl="1" marL="783166" indent="-313266">
              <a:buSzPct val="75000"/>
              <a:buChar char="•"/>
              <a:defRPr>
                <a:solidFill>
                  <a:srgbClr val="1E5540"/>
                </a:solidFill>
              </a:defRPr>
            </a:pPr>
            <a:r>
              <a:t>Educating the patient on</a:t>
            </a:r>
          </a:p>
          <a:p>
            <a:pPr lvl="1" marL="783166" indent="-313266">
              <a:buSzPct val="75000"/>
              <a:buChar char="•"/>
              <a:defRPr>
                <a:solidFill>
                  <a:srgbClr val="1E5540"/>
                </a:solidFill>
              </a:defRPr>
            </a:pPr>
            <a:r>
              <a:t>Absorption of </a:t>
            </a:r>
          </a:p>
          <a:p>
            <a:pPr lvl="2" marL="1253066" indent="-313266">
              <a:buSzPct val="75000"/>
              <a:buChar char="•"/>
              <a:defRPr>
                <a:solidFill>
                  <a:srgbClr val="1E5540"/>
                </a:solidFill>
              </a:defRPr>
            </a:pPr>
            <a:r>
              <a:t>Normal anatomy </a:t>
            </a:r>
          </a:p>
          <a:p>
            <a:pPr lvl="2" marL="1253066" indent="-313266">
              <a:buSzPct val="75000"/>
              <a:buChar char="•"/>
              <a:defRPr>
                <a:solidFill>
                  <a:srgbClr val="1E5540"/>
                </a:solidFill>
              </a:defRPr>
            </a:pPr>
            <a:r>
              <a:t>Surgical Options</a:t>
            </a:r>
          </a:p>
          <a:p>
            <a:pPr lvl="1" marL="783166" indent="-313266">
              <a:buSzPct val="75000"/>
              <a:buChar char="•"/>
              <a:defRPr>
                <a:solidFill>
                  <a:srgbClr val="1E5540"/>
                </a:solidFill>
              </a:defRPr>
            </a:pPr>
            <a:r>
              <a:t>Pre operative assessments of their understanding</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Duodenal Switch.pdf" descr="Duodenal Switch.pdf"/>
          <p:cNvPicPr>
            <a:picLocks noChangeAspect="0"/>
          </p:cNvPicPr>
          <p:nvPr>
            <p:ph type="pic" idx="22"/>
          </p:nvPr>
        </p:nvPicPr>
        <p:blipFill>
          <a:blip r:embed="rId2">
            <a:extLst/>
          </a:blip>
          <a:stretch>
            <a:fillRect/>
          </a:stretch>
        </p:blipFill>
        <p:spPr>
          <a:xfrm>
            <a:off x="6578485" y="860542"/>
            <a:ext cx="6070830" cy="8032516"/>
          </a:xfrm>
          <a:prstGeom prst="rect">
            <a:avLst/>
          </a:prstGeom>
        </p:spPr>
      </p:pic>
      <p:sp>
        <p:nvSpPr>
          <p:cNvPr id="170" name="Duodenal Switch"/>
          <p:cNvSpPr txBox="1"/>
          <p:nvPr>
            <p:ph type="title"/>
          </p:nvPr>
        </p:nvSpPr>
        <p:spPr>
          <a:xfrm>
            <a:off x="419100" y="2806700"/>
            <a:ext cx="6264176" cy="2032000"/>
          </a:xfrm>
          <a:prstGeom prst="rect">
            <a:avLst/>
          </a:prstGeom>
        </p:spPr>
        <p:txBody>
          <a:bodyPr/>
          <a:lstStyle/>
          <a:p>
            <a:pPr/>
            <a:r>
              <a:t>Duodenal Switch</a:t>
            </a:r>
          </a:p>
        </p:txBody>
      </p:sp>
      <p:sp>
        <p:nvSpPr>
          <p:cNvPr id="171" name="Sleeve Gastrectomy…"/>
          <p:cNvSpPr txBox="1"/>
          <p:nvPr>
            <p:ph type="body" sz="quarter" idx="1"/>
          </p:nvPr>
        </p:nvSpPr>
        <p:spPr>
          <a:prstGeom prst="rect">
            <a:avLst/>
          </a:prstGeom>
        </p:spPr>
        <p:txBody>
          <a:bodyPr/>
          <a:lstStyle/>
          <a:p>
            <a:pPr marL="313266" indent="-313266">
              <a:buSzPct val="75000"/>
              <a:buChar char="•"/>
              <a:defRPr>
                <a:solidFill>
                  <a:srgbClr val="1E5540"/>
                </a:solidFill>
              </a:defRPr>
            </a:pPr>
            <a:r>
              <a:t>Sleeve Gastrectomy</a:t>
            </a:r>
          </a:p>
          <a:p>
            <a:pPr marL="313266" indent="-313266">
              <a:buSzPct val="75000"/>
              <a:buChar char="•"/>
              <a:defRPr>
                <a:solidFill>
                  <a:srgbClr val="1E5540"/>
                </a:solidFill>
              </a:defRPr>
            </a:pPr>
            <a:r>
              <a:t>Duodenoileostomy (~5 cm duodenum)</a:t>
            </a:r>
          </a:p>
          <a:p>
            <a:pPr marL="313266" indent="-313266">
              <a:buSzPct val="75000"/>
              <a:buChar char="•"/>
              <a:defRPr>
                <a:solidFill>
                  <a:srgbClr val="1E5540"/>
                </a:solidFill>
              </a:defRPr>
            </a:pPr>
            <a:r>
              <a:t>Jejunoileostomy</a:t>
            </a:r>
          </a:p>
          <a:p>
            <a:pPr lvl="1" marL="783166" indent="-313266">
              <a:buSzPct val="75000"/>
              <a:buChar char="•"/>
              <a:defRPr>
                <a:solidFill>
                  <a:srgbClr val="1E5540"/>
                </a:solidFill>
              </a:defRPr>
            </a:pPr>
            <a:r>
              <a:t>Percentage based </a:t>
            </a:r>
          </a:p>
          <a:p>
            <a:pPr lvl="2" marL="1253066" indent="-313266">
              <a:buSzPct val="75000"/>
              <a:buChar char="•"/>
              <a:defRPr>
                <a:solidFill>
                  <a:srgbClr val="1E5540"/>
                </a:solidFill>
              </a:defRPr>
            </a:pPr>
            <a:r>
              <a:t>Measure SB</a:t>
            </a:r>
          </a:p>
          <a:p>
            <a:pPr lvl="3" marL="1722966" indent="-313266">
              <a:buSzPct val="75000"/>
              <a:buChar char="•"/>
              <a:defRPr>
                <a:solidFill>
                  <a:srgbClr val="1E5540"/>
                </a:solidFill>
              </a:defRPr>
            </a:pPr>
            <a:r>
              <a:t>10% common Channel </a:t>
            </a:r>
          </a:p>
          <a:p>
            <a:pPr lvl="3" marL="1722966" indent="-313266">
              <a:buSzPct val="75000"/>
              <a:buChar char="•"/>
              <a:defRPr>
                <a:solidFill>
                  <a:srgbClr val="1E5540"/>
                </a:solidFill>
              </a:defRPr>
            </a:pPr>
            <a:r>
              <a:t>40% Alimentary limb</a:t>
            </a:r>
          </a:p>
          <a:p>
            <a:pPr lvl="3" marL="1722966" indent="-313266">
              <a:buSzPct val="75000"/>
              <a:buChar char="•"/>
              <a:defRPr>
                <a:solidFill>
                  <a:srgbClr val="1E5540"/>
                </a:solidFill>
              </a:defRPr>
            </a:pPr>
            <a:r>
              <a:t>Educate the patient </a:t>
            </a:r>
          </a:p>
          <a:p>
            <a:pPr lvl="3" marL="1722966" indent="-313266">
              <a:buSzPct val="75000"/>
              <a:buChar char="•"/>
              <a:defRPr>
                <a:solidFill>
                  <a:srgbClr val="1E5540"/>
                </a:solidFill>
              </a:defRPr>
            </a:pPr>
            <a:r>
              <a:t>Data accurate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IPS-SADI"/>
          <p:cNvSpPr txBox="1"/>
          <p:nvPr>
            <p:ph type="title"/>
          </p:nvPr>
        </p:nvSpPr>
        <p:spPr>
          <a:xfrm>
            <a:off x="419100" y="2806700"/>
            <a:ext cx="6264176" cy="2032000"/>
          </a:xfrm>
          <a:prstGeom prst="rect">
            <a:avLst/>
          </a:prstGeom>
        </p:spPr>
        <p:txBody>
          <a:bodyPr/>
          <a:lstStyle/>
          <a:p>
            <a:pPr/>
            <a:r>
              <a:t>SIPS-SADI</a:t>
            </a:r>
          </a:p>
        </p:txBody>
      </p:sp>
      <p:sp>
        <p:nvSpPr>
          <p:cNvPr id="174" name="Studying the data- long term…"/>
          <p:cNvSpPr txBox="1"/>
          <p:nvPr>
            <p:ph type="body" sz="quarter" idx="1"/>
          </p:nvPr>
        </p:nvSpPr>
        <p:spPr>
          <a:xfrm>
            <a:off x="508000" y="5029200"/>
            <a:ext cx="5676900" cy="3400492"/>
          </a:xfrm>
          <a:prstGeom prst="rect">
            <a:avLst/>
          </a:prstGeom>
        </p:spPr>
        <p:txBody>
          <a:bodyPr/>
          <a:lstStyle/>
          <a:p>
            <a:pPr marL="313266" indent="-313266">
              <a:buSzPct val="75000"/>
              <a:buChar char="•"/>
              <a:defRPr>
                <a:solidFill>
                  <a:srgbClr val="1E5540"/>
                </a:solidFill>
              </a:defRPr>
            </a:pPr>
            <a:r>
              <a:t>Studying the data- long term</a:t>
            </a:r>
          </a:p>
          <a:p>
            <a:pPr marL="313266" indent="-313266">
              <a:buSzPct val="75000"/>
              <a:buChar char="•"/>
              <a:defRPr>
                <a:solidFill>
                  <a:srgbClr val="1E5540"/>
                </a:solidFill>
              </a:defRPr>
            </a:pPr>
            <a:r>
              <a:t>Barrier to delivery</a:t>
            </a:r>
          </a:p>
          <a:p>
            <a:pPr lvl="1" marL="783166" indent="-313266">
              <a:buSzPct val="75000"/>
              <a:buChar char="•"/>
              <a:defRPr>
                <a:solidFill>
                  <a:srgbClr val="1E5540"/>
                </a:solidFill>
              </a:defRPr>
            </a:pPr>
            <a:r>
              <a:t>Consent Issues</a:t>
            </a:r>
          </a:p>
          <a:p>
            <a:pPr lvl="3" marL="1722966" indent="-313266">
              <a:buSzPct val="75000"/>
              <a:buChar char="•"/>
              <a:defRPr>
                <a:solidFill>
                  <a:srgbClr val="1E5540"/>
                </a:solidFill>
              </a:defRPr>
            </a:pPr>
            <a:r>
              <a:t>Hospital Privileges</a:t>
            </a:r>
          </a:p>
          <a:p>
            <a:pPr lvl="3" marL="1722966" indent="-313266">
              <a:buSzPct val="75000"/>
              <a:buChar char="•"/>
              <a:defRPr>
                <a:solidFill>
                  <a:srgbClr val="1E5540"/>
                </a:solidFill>
              </a:defRPr>
            </a:pPr>
            <a:r>
              <a:t>Mal Practice coverage (Hospital and physician)</a:t>
            </a:r>
          </a:p>
          <a:p>
            <a:pPr lvl="3" marL="1722966" indent="-313266">
              <a:buSzPct val="75000"/>
              <a:buChar char="•"/>
              <a:defRPr>
                <a:solidFill>
                  <a:srgbClr val="1E5540"/>
                </a:solidFill>
              </a:defRPr>
            </a:pPr>
            <a:r>
              <a:t>Reimbursement issues</a:t>
            </a:r>
          </a:p>
        </p:txBody>
      </p:sp>
      <p:grpSp>
        <p:nvGrpSpPr>
          <p:cNvPr id="177" name="Master Anastomosis Duodenal (Sips-Sadi).pdf"/>
          <p:cNvGrpSpPr/>
          <p:nvPr/>
        </p:nvGrpSpPr>
        <p:grpSpPr>
          <a:xfrm>
            <a:off x="6432581" y="752002"/>
            <a:ext cx="6362638" cy="8249596"/>
            <a:chOff x="0" y="0"/>
            <a:chExt cx="6362636" cy="8249595"/>
          </a:xfrm>
        </p:grpSpPr>
        <p:pic>
          <p:nvPicPr>
            <p:cNvPr id="176" name="Master Anastomosis Duodenal (Sips-Sadi).pdf" descr="Master Anastomosis Duodenal (Sips-Sadi).pdf"/>
            <p:cNvPicPr>
              <a:picLocks noChangeAspect="1"/>
            </p:cNvPicPr>
            <p:nvPr/>
          </p:nvPicPr>
          <p:blipFill>
            <a:blip r:embed="rId2">
              <a:extLst/>
            </a:blip>
            <a:stretch>
              <a:fillRect/>
            </a:stretch>
          </p:blipFill>
          <p:spPr>
            <a:xfrm>
              <a:off x="127000" y="88900"/>
              <a:ext cx="6108637" cy="7919396"/>
            </a:xfrm>
            <a:prstGeom prst="rect">
              <a:avLst/>
            </a:prstGeom>
            <a:ln>
              <a:noFill/>
            </a:ln>
            <a:effectLst/>
          </p:spPr>
        </p:pic>
        <p:pic>
          <p:nvPicPr>
            <p:cNvPr id="175" name="Master Anastomosis Duodenal (Sips-Sadi).pdf" descr="Master Anastomosis Duodenal (Sips-Sadi).pdf"/>
            <p:cNvPicPr>
              <a:picLocks noChangeAspect="0"/>
            </p:cNvPicPr>
            <p:nvPr/>
          </p:nvPicPr>
          <p:blipFill>
            <a:blip r:embed="rId3">
              <a:extLst/>
            </a:blip>
            <a:stretch>
              <a:fillRect/>
            </a:stretch>
          </p:blipFill>
          <p:spPr>
            <a:xfrm>
              <a:off x="0" y="0"/>
              <a:ext cx="6362637" cy="8249596"/>
            </a:xfrm>
            <a:prstGeom prst="rect">
              <a:avLst/>
            </a:prstGeom>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80"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u="none">
                <a:solidFill>
                  <a:srgbClr val="000000"/>
                </a:solidFill>
                <a:latin typeface="Helvetica"/>
                <a:ea typeface="Helvetica"/>
                <a:cs typeface="Helvetica"/>
                <a:sym typeface="Helvetica"/>
              </a:defRPr>
            </a:pPr>
          </a:p>
        </p:txBody>
      </p:sp>
      <p:sp>
        <p:nvSpPr>
          <p:cNvPr id="181" name="”Work Up”"/>
          <p:cNvSpPr txBox="1"/>
          <p:nvPr>
            <p:ph type="title"/>
          </p:nvPr>
        </p:nvSpPr>
        <p:spPr>
          <a:prstGeom prst="rect">
            <a:avLst/>
          </a:prstGeom>
        </p:spPr>
        <p:txBody>
          <a:bodyPr/>
          <a:lstStyle>
            <a:lvl1pPr defTabSz="554990">
              <a:lnSpc>
                <a:spcPct val="100000"/>
              </a:lnSpc>
              <a:spcBef>
                <a:spcPts val="0"/>
              </a:spcBef>
              <a:defRPr sz="6650">
                <a:latin typeface="Palatino"/>
                <a:ea typeface="Palatino"/>
                <a:cs typeface="Palatino"/>
                <a:sym typeface="Palatino"/>
              </a:defRPr>
            </a:lvl1pPr>
          </a:lstStyle>
          <a:p>
            <a:pPr>
              <a:defRPr>
                <a:solidFill>
                  <a:srgbClr val="1E5540"/>
                </a:solidFill>
              </a:defRPr>
            </a:pPr>
            <a:r>
              <a:rPr>
                <a:solidFill>
                  <a:srgbClr val="D93E2B"/>
                </a:solidFill>
              </a:rPr>
              <a:t>”Work Up”</a:t>
            </a:r>
          </a:p>
        </p:txBody>
      </p:sp>
      <p:sp>
        <p:nvSpPr>
          <p:cNvPr id="182" name="Complete Labs, Radiologic studies, Cardiac and Pulmonary testing…"/>
          <p:cNvSpPr txBox="1"/>
          <p:nvPr>
            <p:ph type="body" idx="1"/>
          </p:nvPr>
        </p:nvSpPr>
        <p:spPr>
          <a:xfrm>
            <a:off x="777170" y="2628900"/>
            <a:ext cx="11450460" cy="6096000"/>
          </a:xfrm>
          <a:prstGeom prst="rect">
            <a:avLst/>
          </a:prstGeom>
        </p:spPr>
        <p:txBody>
          <a:bodyPr/>
          <a:lstStyle/>
          <a:p>
            <a:pPr marL="291338" indent="-291338" defTabSz="362204">
              <a:spcBef>
                <a:spcPts val="1400"/>
              </a:spcBef>
              <a:buClrTx/>
              <a:buSzPct val="75000"/>
              <a:buFontTx/>
              <a:buChar char="•"/>
              <a:defRPr sz="2232">
                <a:solidFill>
                  <a:srgbClr val="1E5540"/>
                </a:solidFill>
              </a:defRPr>
            </a:pPr>
            <a:r>
              <a:t>Complete Labs, Radiologic studies, Cardiac and Pulmonary testing</a:t>
            </a:r>
          </a:p>
          <a:p>
            <a:pPr lvl="1" marL="582676" indent="-291338" defTabSz="362204">
              <a:spcBef>
                <a:spcPts val="1400"/>
              </a:spcBef>
              <a:buClrTx/>
              <a:buSzPct val="75000"/>
              <a:buFontTx/>
              <a:buChar char="•"/>
              <a:defRPr sz="2232">
                <a:solidFill>
                  <a:srgbClr val="1E5540"/>
                </a:solidFill>
              </a:defRPr>
            </a:pPr>
            <a:r>
              <a:t>Revision, UGI, Endoscopy (GI)</a:t>
            </a:r>
          </a:p>
          <a:p>
            <a:pPr lvl="1" marL="582676" indent="-291338" defTabSz="362204">
              <a:spcBef>
                <a:spcPts val="1400"/>
              </a:spcBef>
              <a:buClrTx/>
              <a:buSzPct val="75000"/>
              <a:buFontTx/>
              <a:buChar char="•"/>
              <a:defRPr sz="2232">
                <a:solidFill>
                  <a:srgbClr val="1E5540"/>
                </a:solidFill>
              </a:defRPr>
            </a:pPr>
            <a:r>
              <a:t>Other screening as indicated (mammogram, colonoscopy, bone scan)</a:t>
            </a:r>
          </a:p>
          <a:p>
            <a:pPr marL="291338" indent="-291338" defTabSz="362204">
              <a:spcBef>
                <a:spcPts val="1400"/>
              </a:spcBef>
              <a:buClrTx/>
              <a:buSzPct val="75000"/>
              <a:buFontTx/>
              <a:buChar char="•"/>
              <a:defRPr sz="2232">
                <a:solidFill>
                  <a:srgbClr val="1E5540"/>
                </a:solidFill>
              </a:defRPr>
            </a:pPr>
            <a:r>
              <a:t>Labs:</a:t>
            </a:r>
          </a:p>
          <a:p>
            <a:pPr lvl="1" marL="582676" indent="-291338" defTabSz="362204">
              <a:spcBef>
                <a:spcPts val="1400"/>
              </a:spcBef>
              <a:buClrTx/>
              <a:buSzPct val="75000"/>
              <a:buFontTx/>
              <a:buChar char="•"/>
              <a:defRPr sz="2232">
                <a:solidFill>
                  <a:srgbClr val="1E5540"/>
                </a:solidFill>
              </a:defRPr>
            </a:pPr>
            <a:r>
              <a:t>CBC, CMP, LFT, </a:t>
            </a:r>
            <a:r>
              <a:rPr u="sng"/>
              <a:t>Thyroid function</a:t>
            </a:r>
            <a:r>
              <a:t>, lipid panel</a:t>
            </a:r>
          </a:p>
          <a:p>
            <a:pPr lvl="1" marL="582676" indent="-291338" defTabSz="362204">
              <a:spcBef>
                <a:spcPts val="1400"/>
              </a:spcBef>
              <a:buClrTx/>
              <a:buSzPct val="75000"/>
              <a:buFontTx/>
              <a:buChar char="•"/>
              <a:defRPr sz="2232">
                <a:solidFill>
                  <a:srgbClr val="1E5540"/>
                </a:solidFill>
              </a:defRPr>
            </a:pPr>
            <a:r>
              <a:t>Vitamins: A, B6, B12, D-25OH</a:t>
            </a:r>
          </a:p>
          <a:p>
            <a:pPr lvl="1" marL="582676" indent="-291338" defTabSz="362204">
              <a:spcBef>
                <a:spcPts val="1400"/>
              </a:spcBef>
              <a:buClrTx/>
              <a:buSzPct val="75000"/>
              <a:buFontTx/>
              <a:buChar char="•"/>
              <a:defRPr sz="2232">
                <a:solidFill>
                  <a:srgbClr val="1E5540"/>
                </a:solidFill>
              </a:defRPr>
            </a:pPr>
            <a:r>
              <a:t>Iron studies, Zinc, Copper</a:t>
            </a:r>
          </a:p>
          <a:p>
            <a:pPr lvl="1" marL="582676" indent="-291338" defTabSz="362204">
              <a:spcBef>
                <a:spcPts val="1400"/>
              </a:spcBef>
              <a:buClrTx/>
              <a:buSzPct val="75000"/>
              <a:buFontTx/>
              <a:buChar char="•"/>
              <a:defRPr sz="2232">
                <a:solidFill>
                  <a:srgbClr val="1E5540"/>
                </a:solidFill>
              </a:defRPr>
            </a:pPr>
            <a:r>
              <a:t>CA, Mg, PTH</a:t>
            </a:r>
          </a:p>
          <a:p>
            <a:pPr lvl="1" marL="582676" indent="-291338" defTabSz="362204">
              <a:spcBef>
                <a:spcPts val="1400"/>
              </a:spcBef>
              <a:buClrTx/>
              <a:buSzPct val="75000"/>
              <a:buFontTx/>
              <a:buChar char="•"/>
              <a:defRPr sz="2232">
                <a:solidFill>
                  <a:srgbClr val="1E5540"/>
                </a:solidFill>
              </a:defRPr>
            </a:pPr>
            <a:r>
              <a:t>Nutrition: Total protein, Albumin, pre albumin</a:t>
            </a:r>
          </a:p>
          <a:p>
            <a:pPr lvl="1" marL="582676" indent="-291338" defTabSz="362204">
              <a:spcBef>
                <a:spcPts val="1400"/>
              </a:spcBef>
              <a:buClrTx/>
              <a:buSzPct val="75000"/>
              <a:buFontTx/>
              <a:buChar char="•"/>
              <a:defRPr sz="2232">
                <a:solidFill>
                  <a:srgbClr val="1E5540"/>
                </a:solidFill>
              </a:defRPr>
            </a:pPr>
            <a:r>
              <a:t>Urine Analysis </a:t>
            </a:r>
          </a:p>
          <a:p>
            <a:pPr lvl="8" marL="0" indent="1133855" algn="r" defTabSz="362204">
              <a:spcBef>
                <a:spcPts val="1400"/>
              </a:spcBef>
              <a:buClrTx/>
              <a:buSzTx/>
              <a:buFontTx/>
              <a:buNone/>
              <a:defRPr sz="2232">
                <a:solidFill>
                  <a:srgbClr val="1E5540"/>
                </a:solidFill>
              </a:defRPr>
            </a:pPr>
            <a:r>
              <a:t>(special handling)</a:t>
            </a:r>
          </a:p>
        </p:txBody>
      </p:sp>
      <p:sp>
        <p:nvSpPr>
          <p:cNvPr id="183" name="www.dssurgery.com"/>
          <p:cNvSpPr txBox="1"/>
          <p:nvPr/>
        </p:nvSpPr>
        <p:spPr>
          <a:xfrm>
            <a:off x="10333171" y="9175750"/>
            <a:ext cx="2193914"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hlinkClick r:id="rId2" invalidUrl="" action="" tgtFrame="" tooltip="" history="1" highlightClick="0" endSnd="0"/>
              </a:defRPr>
            </a:lvl1pPr>
          </a:lstStyle>
          <a:p>
            <a:pPr/>
            <a:r>
              <a:rPr>
                <a:hlinkClick r:id="rId2" invalidUrl="" action="" tgtFrame="" tooltip="" history="1" highlightClick="0" endSnd="0"/>
              </a:rPr>
              <a:t>www.dssurgery.com</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4">
  <a:themeElements>
    <a:clrScheme name="New_Template4">
      <a:dk1>
        <a:srgbClr val="1E5540"/>
      </a:dk1>
      <a:lt1>
        <a:srgbClr val="553642"/>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sng" kumimoji="0" normalizeH="0">
            <a:ln>
              <a:noFill/>
            </a:ln>
            <a:solidFill>
              <a:srgbClr val="1E5540"/>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