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jpe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60"/>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05"/>
          <c:w val="0.99"/>
          <c:h val="0.9875"/>
        </c:manualLayout>
      </c:layout>
      <c:bar3DChart>
        <c:barDir val="col"/>
        <c:grouping val="clustered"/>
        <c:varyColors val="0"/>
        <c:ser>
          <c:idx val="0"/>
          <c:order val="0"/>
          <c:tx>
            <c:strRef>
              <c:f>Sheet1!$A$2</c:f>
              <c:strCache>
                <c:ptCount val="1"/>
                <c:pt idx="0">
                  <c:v>Lean men</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752" u="none">
                    <a:solidFill>
                      <a:srgbClr val="000000"/>
                    </a:solidFill>
                    <a:latin typeface="Arial"/>
                  </a:defRPr>
                </a:pPr>
              </a:p>
            </c:txPr>
            <c:showLegendKey val="0"/>
            <c:showVal val="0"/>
            <c:showCatName val="0"/>
            <c:showSerName val="0"/>
            <c:showPercent val="0"/>
            <c:showBubbleSize val="0"/>
            <c:showLeaderLines val="0"/>
          </c:dLbls>
          <c:cat>
            <c:strRef>
              <c:f>Sheet1!$B$1:$B$1</c:f>
              <c:strCache>
                <c:ptCount val="1"/>
                <c:pt idx="0">
                  <c:v>% body fat</c:v>
                </c:pt>
              </c:strCache>
            </c:strRef>
          </c:cat>
          <c:val>
            <c:numRef>
              <c:f>Sheet1!$B$2:$B$2</c:f>
              <c:numCache>
                <c:ptCount val="1"/>
                <c:pt idx="0">
                  <c:v>18.000000</c:v>
                </c:pt>
              </c:numCache>
            </c:numRef>
          </c:val>
          <c:shape val="box"/>
        </c:ser>
        <c:ser>
          <c:idx val="1"/>
          <c:order val="1"/>
          <c:tx>
            <c:strRef>
              <c:f>Sheet1!$A$3</c:f>
              <c:strCache>
                <c:ptCount val="1"/>
                <c:pt idx="0">
                  <c:v>Lean women</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752" u="none">
                    <a:solidFill>
                      <a:srgbClr val="000000"/>
                    </a:solidFill>
                    <a:latin typeface="Arial"/>
                  </a:defRPr>
                </a:pPr>
              </a:p>
            </c:txPr>
            <c:showLegendKey val="0"/>
            <c:showVal val="0"/>
            <c:showCatName val="0"/>
            <c:showSerName val="0"/>
            <c:showPercent val="0"/>
            <c:showBubbleSize val="0"/>
            <c:showLeaderLines val="0"/>
          </c:dLbls>
          <c:cat>
            <c:strRef>
              <c:f>Sheet1!$B$1:$B$1</c:f>
              <c:strCache>
                <c:ptCount val="1"/>
                <c:pt idx="0">
                  <c:v>% body fat</c:v>
                </c:pt>
              </c:strCache>
            </c:strRef>
          </c:cat>
          <c:val>
            <c:numRef>
              <c:f>Sheet1!$B$3:$B$3</c:f>
              <c:numCache>
                <c:ptCount val="1"/>
                <c:pt idx="0">
                  <c:v>28.000000</c:v>
                </c:pt>
              </c:numCache>
            </c:numRef>
          </c:val>
          <c:shape val="box"/>
        </c:ser>
        <c:ser>
          <c:idx val="2"/>
          <c:order val="2"/>
          <c:tx>
            <c:strRef>
              <c:f>Sheet1!$A$4</c:f>
              <c:strCache>
                <c:ptCount val="1"/>
                <c:pt idx="0">
                  <c:v>Obese men</c:v>
                </c:pt>
              </c:strCache>
            </c:strRef>
          </c:tx>
          <c:spPr>
            <a:solidFill>
              <a:srgbClr val="0000FF"/>
            </a:solidFill>
            <a:ln w="12700" cap="flat">
              <a:noFill/>
              <a:miter lim="400000"/>
            </a:ln>
            <a:effectLst/>
            <a:sp3d prstMaterial="matte"/>
          </c:spPr>
          <c:invertIfNegative val="0"/>
          <c:dLbls>
            <c:numFmt formatCode="#,##0" sourceLinked="0"/>
            <c:txPr>
              <a:bodyPr/>
              <a:lstStyle/>
              <a:p>
                <a:pPr>
                  <a:defRPr b="1" i="0" strike="noStrike" sz="1752" u="none">
                    <a:solidFill>
                      <a:srgbClr val="000000"/>
                    </a:solidFill>
                    <a:latin typeface="Arial"/>
                  </a:defRPr>
                </a:pPr>
              </a:p>
            </c:txPr>
            <c:showLegendKey val="0"/>
            <c:showVal val="0"/>
            <c:showCatName val="0"/>
            <c:showSerName val="0"/>
            <c:showPercent val="0"/>
            <c:showBubbleSize val="0"/>
            <c:showLeaderLines val="0"/>
          </c:dLbls>
          <c:cat>
            <c:strRef>
              <c:f>Sheet1!$B$1:$B$1</c:f>
              <c:strCache>
                <c:ptCount val="1"/>
                <c:pt idx="0">
                  <c:v>% body fat</c:v>
                </c:pt>
              </c:strCache>
            </c:strRef>
          </c:cat>
          <c:val>
            <c:numRef>
              <c:f>Sheet1!$B$4:$B$4</c:f>
              <c:numCache>
                <c:ptCount val="1"/>
                <c:pt idx="0">
                  <c:v>32.000000</c:v>
                </c:pt>
              </c:numCache>
            </c:numRef>
          </c:val>
          <c:shape val="box"/>
        </c:ser>
        <c:ser>
          <c:idx val="3"/>
          <c:order val="3"/>
          <c:tx>
            <c:strRef>
              <c:f>Sheet1!$A$5</c:f>
              <c:strCache>
                <c:ptCount val="1"/>
                <c:pt idx="0">
                  <c:v>Obese women</c:v>
                </c:pt>
              </c:strCache>
            </c:strRef>
          </c:tx>
          <c:spPr>
            <a:solidFill>
              <a:srgbClr val="FF0000"/>
            </a:solidFill>
            <a:ln w="12700" cap="flat">
              <a:noFill/>
              <a:miter lim="400000"/>
            </a:ln>
            <a:effectLst/>
            <a:sp3d prstMaterial="matte"/>
          </c:spPr>
          <c:invertIfNegative val="0"/>
          <c:dLbls>
            <c:numFmt formatCode="#,##0" sourceLinked="0"/>
            <c:txPr>
              <a:bodyPr/>
              <a:lstStyle/>
              <a:p>
                <a:pPr>
                  <a:defRPr b="1" i="0" strike="noStrike" sz="1752" u="none">
                    <a:solidFill>
                      <a:srgbClr val="000000"/>
                    </a:solidFill>
                    <a:latin typeface="Arial"/>
                  </a:defRPr>
                </a:pPr>
              </a:p>
            </c:txPr>
            <c:showLegendKey val="0"/>
            <c:showVal val="0"/>
            <c:showCatName val="0"/>
            <c:showSerName val="0"/>
            <c:showPercent val="0"/>
            <c:showBubbleSize val="0"/>
            <c:showLeaderLines val="0"/>
          </c:dLbls>
          <c:cat>
            <c:strRef>
              <c:f>Sheet1!$B$1:$B$1</c:f>
              <c:strCache>
                <c:ptCount val="1"/>
                <c:pt idx="0">
                  <c:v>% body fat</c:v>
                </c:pt>
              </c:strCache>
            </c:strRef>
          </c:cat>
          <c:val>
            <c:numRef>
              <c:f>Sheet1!$B$5:$B$5</c:f>
              <c:numCache>
                <c:ptCount val="1"/>
                <c:pt idx="0">
                  <c:v>50.000000</c:v>
                </c:pt>
              </c:numCache>
            </c:numRef>
          </c:val>
          <c:shape val="box"/>
        </c:ser>
        <c:gapWidth val="4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558" u="none">
                <a:solidFill>
                  <a:srgbClr val="000000"/>
                </a:solidFill>
                <a:latin typeface="Arial"/>
              </a:defRPr>
            </a:pPr>
          </a:p>
        </c:txPr>
        <c:crossAx val="2094734553"/>
        <c:crosses val="autoZero"/>
        <c:auto val="1"/>
        <c:lblAlgn val="ctr"/>
        <c:noMultiLvlLbl val="1"/>
      </c:catAx>
      <c:valAx>
        <c:axId val="2094734553"/>
        <c:scaling>
          <c:orientation val="minMax"/>
          <c:max val="60"/>
        </c:scaling>
        <c:delete val="0"/>
        <c:axPos val="l"/>
        <c:majorGridlines>
          <c:spPr>
            <a:ln w="12700" cap="flat">
              <a:solidFill>
                <a:srgbClr val="FFFFFF"/>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1558" u="none">
                <a:solidFill>
                  <a:srgbClr val="000000"/>
                </a:solidFill>
                <a:latin typeface="Arial"/>
              </a:defRPr>
            </a:pPr>
          </a:p>
        </c:txPr>
        <c:crossAx val="2094734552"/>
        <c:crosses val="autoZero"/>
        <c:crossBetween val="between"/>
        <c:majorUnit val="15"/>
        <c:minorUnit val="7.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60"/>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42793"/>
          <c:w val="0.99"/>
          <c:h val="0.944707"/>
        </c:manualLayout>
      </c:layout>
      <c:bar3DChart>
        <c:barDir val="col"/>
        <c:grouping val="clustered"/>
        <c:varyColors val="0"/>
        <c:ser>
          <c:idx val="0"/>
          <c:order val="0"/>
          <c:tx>
            <c:strRef>
              <c:f>Sheet1!$A$2</c:f>
              <c:strCache>
                <c:ptCount val="1"/>
                <c:pt idx="0">
                  <c:v>visceral</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851" u="none">
                    <a:solidFill>
                      <a:srgbClr val="000000"/>
                    </a:solidFill>
                    <a:latin typeface="Arial"/>
                  </a:defRPr>
                </a:pPr>
              </a:p>
            </c:txPr>
            <c:showLegendKey val="0"/>
            <c:showVal val="0"/>
            <c:showCatName val="0"/>
            <c:showSerName val="0"/>
            <c:showPercent val="0"/>
            <c:showBubbleSize val="0"/>
            <c:showLeaderLines val="0"/>
          </c:dLbls>
          <c:cat>
            <c:strRef>
              <c:f>Sheet1!$B$1:$C$1</c:f>
              <c:strCache>
                <c:ptCount val="2"/>
                <c:pt idx="0">
                  <c:v>Lean men</c:v>
                </c:pt>
                <c:pt idx="1">
                  <c:v>Lean women</c:v>
                </c:pt>
              </c:strCache>
            </c:strRef>
          </c:cat>
          <c:val>
            <c:numRef>
              <c:f>Sheet1!$B$2:$C$2</c:f>
              <c:numCache>
                <c:ptCount val="2"/>
                <c:pt idx="0">
                  <c:v>10.000000</c:v>
                </c:pt>
                <c:pt idx="1">
                  <c:v>5.000000</c:v>
                </c:pt>
              </c:numCache>
            </c:numRef>
          </c:val>
          <c:shape val="box"/>
        </c:ser>
        <c:ser>
          <c:idx val="1"/>
          <c:order val="1"/>
          <c:tx>
            <c:strRef>
              <c:f>Sheet1!$A$3</c:f>
              <c:strCache>
                <c:ptCount val="1"/>
                <c:pt idx="0">
                  <c:v>lower body</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851" u="none">
                    <a:solidFill>
                      <a:srgbClr val="000000"/>
                    </a:solidFill>
                    <a:latin typeface="Arial"/>
                  </a:defRPr>
                </a:pPr>
              </a:p>
            </c:txPr>
            <c:showLegendKey val="0"/>
            <c:showVal val="0"/>
            <c:showCatName val="0"/>
            <c:showSerName val="0"/>
            <c:showPercent val="0"/>
            <c:showBubbleSize val="0"/>
            <c:showLeaderLines val="0"/>
          </c:dLbls>
          <c:cat>
            <c:strRef>
              <c:f>Sheet1!$B$1:$C$1</c:f>
              <c:strCache>
                <c:ptCount val="2"/>
                <c:pt idx="0">
                  <c:v>Lean men</c:v>
                </c:pt>
                <c:pt idx="1">
                  <c:v>Lean women</c:v>
                </c:pt>
              </c:strCache>
            </c:strRef>
          </c:cat>
          <c:val>
            <c:numRef>
              <c:f>Sheet1!$B$3:$C$3</c:f>
              <c:numCache>
                <c:ptCount val="2"/>
                <c:pt idx="0">
                  <c:v>37.000000</c:v>
                </c:pt>
                <c:pt idx="1">
                  <c:v>42.000000</c:v>
                </c:pt>
              </c:numCache>
            </c:numRef>
          </c:val>
          <c:shape val="box"/>
        </c:ser>
        <c:ser>
          <c:idx val="2"/>
          <c:order val="2"/>
          <c:tx>
            <c:strRef>
              <c:f>Sheet1!$A$4</c:f>
              <c:strCache>
                <c:ptCount val="1"/>
                <c:pt idx="0">
                  <c:v>lower body SQ</c:v>
                </c:pt>
              </c:strCache>
            </c:strRef>
          </c:tx>
          <c:spPr>
            <a:solidFill>
              <a:srgbClr val="0000FF"/>
            </a:solidFill>
            <a:ln w="12700" cap="flat">
              <a:noFill/>
              <a:miter lim="400000"/>
            </a:ln>
            <a:effectLst/>
            <a:sp3d prstMaterial="matte"/>
          </c:spPr>
          <c:invertIfNegative val="0"/>
          <c:dLbls>
            <c:numFmt formatCode="#,##0" sourceLinked="0"/>
            <c:txPr>
              <a:bodyPr/>
              <a:lstStyle/>
              <a:p>
                <a:pPr>
                  <a:defRPr b="1" i="0" strike="noStrike" sz="1851" u="none">
                    <a:solidFill>
                      <a:srgbClr val="000000"/>
                    </a:solidFill>
                    <a:latin typeface="Arial"/>
                  </a:defRPr>
                </a:pPr>
              </a:p>
            </c:txPr>
            <c:showLegendKey val="0"/>
            <c:showVal val="0"/>
            <c:showCatName val="0"/>
            <c:showSerName val="0"/>
            <c:showPercent val="0"/>
            <c:showBubbleSize val="0"/>
            <c:showLeaderLines val="0"/>
          </c:dLbls>
          <c:cat>
            <c:strRef>
              <c:f>Sheet1!$B$1:$C$1</c:f>
              <c:strCache>
                <c:ptCount val="2"/>
                <c:pt idx="0">
                  <c:v>Lean men</c:v>
                </c:pt>
                <c:pt idx="1">
                  <c:v>Lean women</c:v>
                </c:pt>
              </c:strCache>
            </c:strRef>
          </c:cat>
          <c:val>
            <c:numRef>
              <c:f>Sheet1!$B$4:$C$4</c:f>
              <c:numCache>
                <c:ptCount val="2"/>
                <c:pt idx="0">
                  <c:v>53.000000</c:v>
                </c:pt>
                <c:pt idx="1">
                  <c:v>53.000000</c:v>
                </c:pt>
              </c:numCache>
            </c:numRef>
          </c:val>
          <c:shape val="box"/>
        </c:ser>
        <c:gapWidth val="15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646" u="none">
                <a:solidFill>
                  <a:srgbClr val="000000"/>
                </a:solidFill>
                <a:latin typeface="Arial"/>
              </a:defRPr>
            </a:pPr>
          </a:p>
        </c:txPr>
        <c:crossAx val="2094734553"/>
        <c:crosses val="autoZero"/>
        <c:auto val="1"/>
        <c:lblAlgn val="ctr"/>
        <c:noMultiLvlLbl val="1"/>
      </c:catAx>
      <c:valAx>
        <c:axId val="2094734553"/>
        <c:scaling>
          <c:orientation val="minMax"/>
          <c:max val="60"/>
        </c:scaling>
        <c:delete val="0"/>
        <c:axPos val="l"/>
        <c:majorGridlines>
          <c:spPr>
            <a:ln w="12700" cap="flat">
              <a:solidFill>
                <a:srgbClr val="FFFFFF"/>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1646" u="none">
                <a:solidFill>
                  <a:srgbClr val="000000"/>
                </a:solidFill>
                <a:latin typeface="Arial"/>
              </a:defRPr>
            </a:pPr>
          </a:p>
        </c:txPr>
        <c:crossAx val="2094734552"/>
        <c:crosses val="autoZero"/>
        <c:crossBetween val="between"/>
        <c:majorUnit val="15"/>
        <c:minorUnit val="7.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14922"/>
          <c:y val="0"/>
          <c:w val="0.774985"/>
          <c:h val="0.0941625"/>
        </c:manualLayout>
      </c:layout>
      <c:overlay val="1"/>
      <c:spPr>
        <a:solidFill>
          <a:srgbClr val="FFFFFF"/>
        </a:solidFill>
        <a:ln w="12700" cap="flat">
          <a:solidFill>
            <a:srgbClr val="000000"/>
          </a:solidFill>
          <a:prstDash val="solid"/>
          <a:round/>
        </a:ln>
        <a:effectLst/>
      </c:spPr>
      <c:txPr>
        <a:bodyPr rot="0"/>
        <a:lstStyle/>
        <a:p>
          <a:pPr>
            <a:defRPr b="0" i="0" strike="noStrike" sz="1851" u="none">
              <a:solidFill>
                <a:srgbClr val="000000"/>
              </a:solidFill>
              <a:latin typeface="Arial"/>
            </a:defRPr>
          </a:pPr>
        </a:p>
      </c:txPr>
    </c:legend>
    <c:plotVisOnly val="0"/>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62"/>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307186"/>
          <c:w val="0.99"/>
          <c:h val="0.956781"/>
        </c:manualLayout>
      </c:layout>
      <c:bar3DChart>
        <c:barDir val="col"/>
        <c:grouping val="clustered"/>
        <c:varyColors val="0"/>
        <c:ser>
          <c:idx val="0"/>
          <c:order val="0"/>
          <c:tx>
            <c:strRef>
              <c:f>Sheet1!$A$2</c:f>
              <c:strCache>
                <c:ptCount val="1"/>
                <c:pt idx="0">
                  <c:v>visceral</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700"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Obese men</c:v>
                </c:pt>
                <c:pt idx="1">
                  <c:v>Upper body obese women</c:v>
                </c:pt>
                <c:pt idx="2">
                  <c:v>Lower body obese women</c:v>
                </c:pt>
              </c:strCache>
            </c:strRef>
          </c:cat>
          <c:val>
            <c:numRef>
              <c:f>Sheet1!$B$2:$D$2</c:f>
              <c:numCache>
                <c:ptCount val="3"/>
                <c:pt idx="0">
                  <c:v>25.000000</c:v>
                </c:pt>
                <c:pt idx="1">
                  <c:v>16.000000</c:v>
                </c:pt>
                <c:pt idx="2">
                  <c:v>11.000000</c:v>
                </c:pt>
              </c:numCache>
            </c:numRef>
          </c:val>
          <c:shape val="box"/>
        </c:ser>
        <c:ser>
          <c:idx val="1"/>
          <c:order val="1"/>
          <c:tx>
            <c:strRef>
              <c:f>Sheet1!$A$3</c:f>
              <c:strCache>
                <c:ptCount val="1"/>
                <c:pt idx="0">
                  <c:v>lower body</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700"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Obese men</c:v>
                </c:pt>
                <c:pt idx="1">
                  <c:v>Upper body obese women</c:v>
                </c:pt>
                <c:pt idx="2">
                  <c:v>Lower body obese women</c:v>
                </c:pt>
              </c:strCache>
            </c:strRef>
          </c:cat>
          <c:val>
            <c:numRef>
              <c:f>Sheet1!$B$3:$D$3</c:f>
              <c:numCache>
                <c:ptCount val="3"/>
                <c:pt idx="0">
                  <c:v>31.000000</c:v>
                </c:pt>
                <c:pt idx="1">
                  <c:v>32.000000</c:v>
                </c:pt>
                <c:pt idx="2">
                  <c:v>36.000000</c:v>
                </c:pt>
              </c:numCache>
            </c:numRef>
          </c:val>
          <c:shape val="box"/>
        </c:ser>
        <c:ser>
          <c:idx val="2"/>
          <c:order val="2"/>
          <c:tx>
            <c:strRef>
              <c:f>Sheet1!$A$4</c:f>
              <c:strCache>
                <c:ptCount val="1"/>
                <c:pt idx="0">
                  <c:v>lower body SQ</c:v>
                </c:pt>
              </c:strCache>
            </c:strRef>
          </c:tx>
          <c:spPr>
            <a:solidFill>
              <a:srgbClr val="0000FF"/>
            </a:solidFill>
            <a:ln w="12700" cap="flat">
              <a:noFill/>
              <a:miter lim="400000"/>
            </a:ln>
            <a:effectLst/>
            <a:sp3d prstMaterial="matte"/>
          </c:spPr>
          <c:invertIfNegative val="0"/>
          <c:dLbls>
            <c:numFmt formatCode="#,##0" sourceLinked="0"/>
            <c:txPr>
              <a:bodyPr/>
              <a:lstStyle/>
              <a:p>
                <a:pPr>
                  <a:defRPr b="1" i="0" strike="noStrike" sz="1700"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Obese men</c:v>
                </c:pt>
                <c:pt idx="1">
                  <c:v>Upper body obese women</c:v>
                </c:pt>
                <c:pt idx="2">
                  <c:v>Lower body obese women</c:v>
                </c:pt>
              </c:strCache>
            </c:strRef>
          </c:cat>
          <c:val>
            <c:numRef>
              <c:f>Sheet1!$B$4:$D$4</c:f>
              <c:numCache>
                <c:ptCount val="3"/>
                <c:pt idx="0">
                  <c:v>44.000000</c:v>
                </c:pt>
                <c:pt idx="1">
                  <c:v>52.000000</c:v>
                </c:pt>
                <c:pt idx="2">
                  <c:v>53.000000</c:v>
                </c:pt>
              </c:numCache>
            </c:numRef>
          </c:val>
          <c:shape val="box"/>
        </c:ser>
        <c:gapWidth val="15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582" u="none">
                <a:solidFill>
                  <a:srgbClr val="000000"/>
                </a:solidFill>
                <a:latin typeface="Arial"/>
              </a:defRPr>
            </a:pPr>
          </a:p>
        </c:txPr>
        <c:crossAx val="2094734553"/>
        <c:crosses val="autoZero"/>
        <c:auto val="1"/>
        <c:lblAlgn val="ctr"/>
        <c:noMultiLvlLbl val="1"/>
      </c:catAx>
      <c:valAx>
        <c:axId val="2094734553"/>
        <c:scaling>
          <c:orientation val="minMax"/>
          <c:max val="60"/>
        </c:scaling>
        <c:delete val="0"/>
        <c:axPos val="l"/>
        <c:majorGridlines>
          <c:spPr>
            <a:ln w="12700" cap="flat">
              <a:solidFill>
                <a:srgbClr val="FFFFFF"/>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1582" u="none">
                <a:solidFill>
                  <a:srgbClr val="000000"/>
                </a:solidFill>
                <a:latin typeface="Arial"/>
              </a:defRPr>
            </a:pPr>
          </a:p>
        </c:txPr>
        <c:crossAx val="2094734552"/>
        <c:crosses val="autoZero"/>
        <c:crossBetween val="between"/>
        <c:majorUnit val="15"/>
        <c:minorUnit val="7.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149385"/>
          <c:y val="0"/>
          <c:w val="0.804109"/>
          <c:h val="0.0920333"/>
        </c:manualLayout>
      </c:layout>
      <c:overlay val="1"/>
      <c:spPr>
        <a:solidFill>
          <a:srgbClr val="FFFFFF"/>
        </a:solidFill>
        <a:ln w="12700" cap="flat">
          <a:solidFill>
            <a:srgbClr val="000000"/>
          </a:solidFill>
          <a:prstDash val="solid"/>
          <a:round/>
        </a:ln>
        <a:effectLst/>
      </c:spPr>
      <c:txPr>
        <a:bodyPr rot="0"/>
        <a:lstStyle/>
        <a:p>
          <a:pPr>
            <a:defRPr b="0" i="0" strike="noStrike" sz="1676" u="none">
              <a:solidFill>
                <a:srgbClr val="000000"/>
              </a:solidFill>
              <a:latin typeface="Arial"/>
            </a:defRPr>
          </a:pPr>
        </a:p>
      </c:txPr>
    </c:legend>
    <c:plotVisOnly val="0"/>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50428"/>
          <c:y val="0.0533942"/>
          <c:w val="0.881621"/>
          <c:h val="0.844367"/>
        </c:manualLayout>
      </c:layout>
      <c:scatterChart>
        <c:scatterStyle val="lineMarker"/>
        <c:varyColors val="0"/>
        <c:ser>
          <c:idx val="0"/>
          <c:order val="0"/>
          <c:tx>
            <c:strRef>
              <c:f>Sheet1!$A$2</c:f>
              <c:strCache>
                <c:ptCount val="1"/>
                <c:pt idx="0">
                  <c:v>Women</c:v>
                </c:pt>
              </c:strCache>
            </c:strRef>
          </c:tx>
          <c:spPr>
            <a:solidFill>
              <a:srgbClr val="FFFF00"/>
            </a:solidFill>
            <a:ln w="12700" cap="flat">
              <a:noFill/>
              <a:miter lim="400000"/>
            </a:ln>
            <a:effectLst>
              <a:outerShdw sx="100000" sy="100000" kx="0" ky="0" algn="tl" rotWithShape="1" blurRad="0" dist="38100" dir="2700000">
                <a:srgbClr val="000000">
                  <a:alpha val="100000"/>
                </a:srgbClr>
              </a:outerShdw>
            </a:effectLst>
          </c:spPr>
          <c:marker>
            <c:symbol val="circle"/>
            <c:size val="5"/>
            <c:spPr>
              <a:solidFill>
                <a:srgbClr val="FFFF00"/>
              </a:solidFill>
              <a:ln w="25400" cap="flat">
                <a:solidFill>
                  <a:srgbClr val="FFFF00"/>
                </a:solidFill>
                <a:prstDash val="solid"/>
                <a:round/>
              </a:ln>
              <a:effectLst/>
            </c:spPr>
          </c:marker>
          <c:dLbls>
            <c:numFmt formatCode="0" sourceLinked="0"/>
            <c:txPr>
              <a:bodyPr/>
              <a:lstStyle/>
              <a:p>
                <a:pPr>
                  <a:defRPr b="1" i="0" strike="noStrike" sz="1592" u="none">
                    <a:solidFill>
                      <a:srgbClr val="000000"/>
                    </a:solidFill>
                    <a:latin typeface="Arial"/>
                  </a:defRPr>
                </a:pPr>
              </a:p>
            </c:txPr>
            <c:dLblPos val="t"/>
            <c:showLegendKey val="0"/>
            <c:showVal val="0"/>
            <c:showCatName val="0"/>
            <c:showSerName val="0"/>
            <c:showPercent val="0"/>
            <c:showBubbleSize val="0"/>
            <c:showLeaderLines val="0"/>
          </c:dLbls>
          <c:trendline>
            <c:spPr>
              <a:noFill/>
              <a:ln w="38100" cap="flat">
                <a:solidFill>
                  <a:srgbClr val="FFFF00"/>
                </a:solidFill>
                <a:prstDash val="solid"/>
                <a:round/>
              </a:ln>
              <a:effectLst/>
            </c:spPr>
            <c:trendlineType val="linear"/>
            <c:forward val="0"/>
            <c:backward val="0"/>
            <c:dispRSqr val="0"/>
            <c:dispEq val="0"/>
          </c:trendline>
          <c:xVal>
            <c:numRef>
              <c:f>Sheet1!$B$2:$AY$2</c:f>
              <c:numCache>
                <c:ptCount val="25"/>
                <c:pt idx="0">
                  <c:v>1848.000000</c:v>
                </c:pt>
                <c:pt idx="1">
                  <c:v>1190.000000</c:v>
                </c:pt>
                <c:pt idx="2">
                  <c:v>1753.000000</c:v>
                </c:pt>
                <c:pt idx="3">
                  <c:v>1888.000000</c:v>
                </c:pt>
                <c:pt idx="4">
                  <c:v>1553.000000</c:v>
                </c:pt>
                <c:pt idx="5">
                  <c:v>1523.000000</c:v>
                </c:pt>
                <c:pt idx="6">
                  <c:v>1565.000000</c:v>
                </c:pt>
                <c:pt idx="7">
                  <c:v>1928.000000</c:v>
                </c:pt>
                <c:pt idx="8">
                  <c:v>1365.000000</c:v>
                </c:pt>
                <c:pt idx="9">
                  <c:v>1633.000000</c:v>
                </c:pt>
                <c:pt idx="10">
                  <c:v>1325.000000</c:v>
                </c:pt>
                <c:pt idx="11">
                  <c:v>1478.000000</c:v>
                </c:pt>
                <c:pt idx="12">
                  <c:v>1195.000000</c:v>
                </c:pt>
                <c:pt idx="13">
                  <c:v>1225.000000</c:v>
                </c:pt>
                <c:pt idx="14">
                  <c:v>1615.000000</c:v>
                </c:pt>
                <c:pt idx="15">
                  <c:v>1603.000000</c:v>
                </c:pt>
                <c:pt idx="16">
                  <c:v>1723.000000</c:v>
                </c:pt>
                <c:pt idx="17">
                  <c:v>1738.000000</c:v>
                </c:pt>
                <c:pt idx="18">
                  <c:v>1658.000000</c:v>
                </c:pt>
                <c:pt idx="19">
                  <c:v>1575.000000</c:v>
                </c:pt>
                <c:pt idx="20">
                  <c:v>1370.000000</c:v>
                </c:pt>
                <c:pt idx="21">
                  <c:v>1708.000000</c:v>
                </c:pt>
                <c:pt idx="22">
                  <c:v>1823.000000</c:v>
                </c:pt>
                <c:pt idx="23">
                  <c:v>1215.000000</c:v>
                </c:pt>
                <c:pt idx="24">
                  <c:v>1458.000000</c:v>
                </c:pt>
              </c:numCache>
            </c:numRef>
          </c:xVal>
          <c:yVal>
            <c:numRef>
              <c:f>Sheet1!$B$3:$AY$3</c:f>
              <c:numCache>
                <c:ptCount val="25"/>
                <c:pt idx="0">
                  <c:v>90.000000</c:v>
                </c:pt>
                <c:pt idx="1">
                  <c:v>63.000000</c:v>
                </c:pt>
                <c:pt idx="2">
                  <c:v>104.000000</c:v>
                </c:pt>
                <c:pt idx="3">
                  <c:v>139.000000</c:v>
                </c:pt>
                <c:pt idx="4">
                  <c:v>78.000000</c:v>
                </c:pt>
                <c:pt idx="5">
                  <c:v>70.000000</c:v>
                </c:pt>
                <c:pt idx="6">
                  <c:v>99.000000</c:v>
                </c:pt>
                <c:pt idx="7">
                  <c:v>120.000000</c:v>
                </c:pt>
                <c:pt idx="8">
                  <c:v>65.000000</c:v>
                </c:pt>
                <c:pt idx="9">
                  <c:v>57.000000</c:v>
                </c:pt>
                <c:pt idx="10">
                  <c:v>51.000000</c:v>
                </c:pt>
                <c:pt idx="11">
                  <c:v>103.000000</c:v>
                </c:pt>
                <c:pt idx="12">
                  <c:v>52.000000</c:v>
                </c:pt>
                <c:pt idx="13">
                  <c:v>60.000000</c:v>
                </c:pt>
                <c:pt idx="14">
                  <c:v>117.000000</c:v>
                </c:pt>
                <c:pt idx="15">
                  <c:v>111.000000</c:v>
                </c:pt>
                <c:pt idx="16">
                  <c:v>139.000000</c:v>
                </c:pt>
                <c:pt idx="17">
                  <c:v>91.000000</c:v>
                </c:pt>
                <c:pt idx="18">
                  <c:v>126.000000</c:v>
                </c:pt>
                <c:pt idx="19">
                  <c:v>78.000000</c:v>
                </c:pt>
                <c:pt idx="20">
                  <c:v>71.000000</c:v>
                </c:pt>
                <c:pt idx="21">
                  <c:v>105.000000</c:v>
                </c:pt>
                <c:pt idx="22">
                  <c:v>100.000000</c:v>
                </c:pt>
                <c:pt idx="23">
                  <c:v>66.000000</c:v>
                </c:pt>
                <c:pt idx="24">
                  <c:v>69.000000</c:v>
                </c:pt>
              </c:numCache>
            </c:numRef>
          </c:yVal>
          <c:smooth val="0"/>
        </c:ser>
        <c:ser>
          <c:idx val="1"/>
          <c:order val="1"/>
          <c:tx>
            <c:strRef>
              <c:f>Sheet1!$A$3</c:f>
              <c:strCache>
                <c:ptCount val="1"/>
                <c:pt idx="0">
                  <c:v>Men</c:v>
                </c:pt>
              </c:strCache>
            </c:strRef>
          </c:tx>
          <c:spPr>
            <a:solidFill>
              <a:srgbClr val="FF0000"/>
            </a:solidFill>
            <a:ln w="12700" cap="flat">
              <a:noFill/>
              <a:miter lim="400000"/>
            </a:ln>
            <a:effectLst/>
          </c:spPr>
          <c:marker>
            <c:symbol val="square"/>
            <c:size val="5"/>
            <c:spPr>
              <a:solidFill>
                <a:srgbClr val="FF0000"/>
              </a:solidFill>
              <a:ln w="25400" cap="flat">
                <a:solidFill>
                  <a:srgbClr val="FF0000"/>
                </a:solidFill>
                <a:prstDash val="solid"/>
                <a:round/>
              </a:ln>
              <a:effectLst/>
            </c:spPr>
          </c:marker>
          <c:dLbls>
            <c:numFmt formatCode="0" sourceLinked="0"/>
            <c:txPr>
              <a:bodyPr/>
              <a:lstStyle/>
              <a:p>
                <a:pPr>
                  <a:defRPr b="1" i="0" strike="noStrike" sz="1592" u="none">
                    <a:solidFill>
                      <a:srgbClr val="000000"/>
                    </a:solidFill>
                    <a:latin typeface="Arial"/>
                  </a:defRPr>
                </a:pPr>
              </a:p>
            </c:txPr>
            <c:dLblPos val="t"/>
            <c:showLegendKey val="0"/>
            <c:showVal val="0"/>
            <c:showCatName val="0"/>
            <c:showSerName val="0"/>
            <c:showPercent val="0"/>
            <c:showBubbleSize val="0"/>
            <c:showLeaderLines val="0"/>
          </c:dLbls>
          <c:trendline>
            <c:spPr>
              <a:noFill/>
              <a:ln w="38100" cap="flat">
                <a:solidFill>
                  <a:srgbClr val="FF0000"/>
                </a:solidFill>
                <a:prstDash val="solid"/>
                <a:round/>
              </a:ln>
              <a:effectLst/>
            </c:spPr>
            <c:trendlineType val="linear"/>
            <c:forward val="0"/>
            <c:backward val="0"/>
            <c:dispRSqr val="0"/>
            <c:dispEq val="0"/>
          </c:trendline>
          <c:xVal>
            <c:numRef>
              <c:f>Sheet1!$B$4:$AY$4</c:f>
              <c:numCache>
                <c:ptCount val="25"/>
                <c:pt idx="25">
                  <c:v>2078.000000</c:v>
                </c:pt>
                <c:pt idx="26">
                  <c:v>1895.000000</c:v>
                </c:pt>
                <c:pt idx="27">
                  <c:v>1373.000000</c:v>
                </c:pt>
                <c:pt idx="28">
                  <c:v>1830.000000</c:v>
                </c:pt>
                <c:pt idx="29">
                  <c:v>1700.000000</c:v>
                </c:pt>
                <c:pt idx="30">
                  <c:v>2238.000000</c:v>
                </c:pt>
                <c:pt idx="31">
                  <c:v>2123.000000</c:v>
                </c:pt>
                <c:pt idx="32">
                  <c:v>1860.000000</c:v>
                </c:pt>
                <c:pt idx="33">
                  <c:v>2030.000000</c:v>
                </c:pt>
                <c:pt idx="34">
                  <c:v>1995.000000</c:v>
                </c:pt>
                <c:pt idx="35">
                  <c:v>2070.000000</c:v>
                </c:pt>
                <c:pt idx="36">
                  <c:v>1875.000000</c:v>
                </c:pt>
                <c:pt idx="37">
                  <c:v>1603.000000</c:v>
                </c:pt>
                <c:pt idx="38">
                  <c:v>1808.000000</c:v>
                </c:pt>
                <c:pt idx="39">
                  <c:v>1700.000000</c:v>
                </c:pt>
                <c:pt idx="40">
                  <c:v>2120.000000</c:v>
                </c:pt>
                <c:pt idx="41">
                  <c:v>2088.000000</c:v>
                </c:pt>
                <c:pt idx="42">
                  <c:v>1693.000000</c:v>
                </c:pt>
                <c:pt idx="43">
                  <c:v>1878.000000</c:v>
                </c:pt>
                <c:pt idx="44">
                  <c:v>2173.000000</c:v>
                </c:pt>
                <c:pt idx="45">
                  <c:v>1790.000000</c:v>
                </c:pt>
                <c:pt idx="46">
                  <c:v>1748.000000</c:v>
                </c:pt>
                <c:pt idx="47">
                  <c:v>1785.000000</c:v>
                </c:pt>
                <c:pt idx="48">
                  <c:v>1640.000000</c:v>
                </c:pt>
                <c:pt idx="49">
                  <c:v>1920.000000</c:v>
                </c:pt>
              </c:numCache>
            </c:numRef>
          </c:xVal>
          <c:yVal>
            <c:numRef>
              <c:f>Sheet1!$B$5:$AY$5</c:f>
              <c:numCache>
                <c:ptCount val="25"/>
                <c:pt idx="25">
                  <c:v>94.000000</c:v>
                </c:pt>
                <c:pt idx="26">
                  <c:v>54.000000</c:v>
                </c:pt>
                <c:pt idx="27">
                  <c:v>44.000000</c:v>
                </c:pt>
                <c:pt idx="28">
                  <c:v>96.000000</c:v>
                </c:pt>
                <c:pt idx="29">
                  <c:v>83.000000</c:v>
                </c:pt>
                <c:pt idx="30">
                  <c:v>120.000000</c:v>
                </c:pt>
                <c:pt idx="31">
                  <c:v>80.000000</c:v>
                </c:pt>
                <c:pt idx="32">
                  <c:v>95.000000</c:v>
                </c:pt>
                <c:pt idx="33">
                  <c:v>106.000000</c:v>
                </c:pt>
                <c:pt idx="34">
                  <c:v>98.000000</c:v>
                </c:pt>
                <c:pt idx="35">
                  <c:v>99.000000</c:v>
                </c:pt>
                <c:pt idx="36">
                  <c:v>77.000000</c:v>
                </c:pt>
                <c:pt idx="37">
                  <c:v>45.000000</c:v>
                </c:pt>
                <c:pt idx="38">
                  <c:v>92.000000</c:v>
                </c:pt>
                <c:pt idx="39">
                  <c:v>110.000000</c:v>
                </c:pt>
                <c:pt idx="40">
                  <c:v>123.000000</c:v>
                </c:pt>
                <c:pt idx="41">
                  <c:v>100.000000</c:v>
                </c:pt>
                <c:pt idx="42">
                  <c:v>75.000000</c:v>
                </c:pt>
                <c:pt idx="43">
                  <c:v>96.000000</c:v>
                </c:pt>
                <c:pt idx="44">
                  <c:v>97.000000</c:v>
                </c:pt>
                <c:pt idx="45">
                  <c:v>51.000000</c:v>
                </c:pt>
                <c:pt idx="46">
                  <c:v>73.000000</c:v>
                </c:pt>
                <c:pt idx="47">
                  <c:v>68.000000</c:v>
                </c:pt>
                <c:pt idx="48">
                  <c:v>58.000000</c:v>
                </c:pt>
                <c:pt idx="49">
                  <c:v>130.000000</c:v>
                </c:pt>
              </c:numCache>
            </c:numRef>
          </c:yVal>
          <c:smooth val="0"/>
        </c:ser>
        <c:axId val="2094734552"/>
        <c:axId val="2094734553"/>
      </c:scatterChart>
      <c:valAx>
        <c:axId val="2094734552"/>
        <c:scaling>
          <c:orientation val="minMax"/>
          <c:min val="1000"/>
        </c:scaling>
        <c:delete val="0"/>
        <c:axPos val="b"/>
        <c:numFmt formatCode="0" sourceLinked="0"/>
        <c:majorTickMark val="in"/>
        <c:minorTickMark val="none"/>
        <c:tickLblPos val="nextTo"/>
        <c:spPr>
          <a:ln w="25400" cap="flat">
            <a:solidFill>
              <a:srgbClr val="000000"/>
            </a:solidFill>
            <a:prstDash val="solid"/>
            <a:round/>
          </a:ln>
        </c:spPr>
        <c:txPr>
          <a:bodyPr rot="0"/>
          <a:lstStyle/>
          <a:p>
            <a:pPr>
              <a:defRPr b="1" i="0" strike="noStrike" sz="1592" u="none">
                <a:solidFill>
                  <a:srgbClr val="000000"/>
                </a:solidFill>
                <a:latin typeface="Arial"/>
              </a:defRPr>
            </a:pPr>
          </a:p>
        </c:txPr>
        <c:crossAx val="2094734553"/>
        <c:crosses val="autoZero"/>
        <c:crossBetween val="between"/>
        <c:majorUnit val="350"/>
        <c:minorUnit val="175"/>
      </c:valAx>
      <c:valAx>
        <c:axId val="2094734553"/>
        <c:scaling>
          <c:orientation val="minMax"/>
          <c:max val="150"/>
        </c:scaling>
        <c:delete val="0"/>
        <c:axPos val="l"/>
        <c:numFmt formatCode="0" sourceLinked="0"/>
        <c:majorTickMark val="in"/>
        <c:minorTickMark val="none"/>
        <c:tickLblPos val="nextTo"/>
        <c:spPr>
          <a:ln w="25400" cap="flat">
            <a:solidFill>
              <a:srgbClr val="000000"/>
            </a:solidFill>
            <a:prstDash val="solid"/>
            <a:round/>
          </a:ln>
        </c:spPr>
        <c:txPr>
          <a:bodyPr rot="0"/>
          <a:lstStyle/>
          <a:p>
            <a:pPr>
              <a:defRPr b="1" i="0" strike="noStrike" sz="1592" u="none">
                <a:solidFill>
                  <a:srgbClr val="000000"/>
                </a:solidFill>
                <a:latin typeface="Arial"/>
              </a:defRPr>
            </a:pPr>
          </a:p>
        </c:txPr>
        <c:crossAx val="2094734552"/>
        <c:crosses val="autoZero"/>
        <c:crossBetween val="between"/>
        <c:majorUnit val="37.5"/>
        <c:minorUnit val="18.75"/>
      </c:valAx>
      <c:spPr>
        <a:noFill/>
        <a:ln w="12700" cap="flat">
          <a:noFill/>
          <a:miter lim="400000"/>
        </a:ln>
        <a:effectLst/>
      </c:spPr>
    </c:plotArea>
    <c:plotVisOnly val="0"/>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63"/>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05"/>
          <c:w val="0.99"/>
          <c:h val="0.9875"/>
        </c:manualLayout>
      </c:layout>
      <c:bar3DChart>
        <c:barDir val="col"/>
        <c:grouping val="clustered"/>
        <c:varyColors val="0"/>
        <c:ser>
          <c:idx val="0"/>
          <c:order val="0"/>
          <c:tx>
            <c:strRef>
              <c:f>Sheet1!$A$2</c:f>
              <c:strCache>
                <c:ptCount val="1"/>
                <c:pt idx="0">
                  <c:v>splanchnic</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987"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Lower body obese women</c:v>
                </c:pt>
                <c:pt idx="1">
                  <c:v>Upper body obese women</c:v>
                </c:pt>
                <c:pt idx="2">
                  <c:v>Lean women</c:v>
                </c:pt>
              </c:strCache>
            </c:strRef>
          </c:cat>
          <c:val>
            <c:numRef>
              <c:f>Sheet1!$B$2:$D$2</c:f>
              <c:numCache>
                <c:ptCount val="3"/>
                <c:pt idx="0">
                  <c:v>16.400000</c:v>
                </c:pt>
                <c:pt idx="1">
                  <c:v>24.300000</c:v>
                </c:pt>
                <c:pt idx="2">
                  <c:v>18.800000</c:v>
                </c:pt>
              </c:numCache>
            </c:numRef>
          </c:val>
          <c:shape val="box"/>
        </c:ser>
        <c:ser>
          <c:idx val="1"/>
          <c:order val="1"/>
          <c:tx>
            <c:strRef>
              <c:f>Sheet1!$A$3</c:f>
              <c:strCache>
                <c:ptCount val="1"/>
                <c:pt idx="0">
                  <c:v>upper body fat</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987"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Lower body obese women</c:v>
                </c:pt>
                <c:pt idx="1">
                  <c:v>Upper body obese women</c:v>
                </c:pt>
                <c:pt idx="2">
                  <c:v>Lean women</c:v>
                </c:pt>
              </c:strCache>
            </c:strRef>
          </c:cat>
          <c:val>
            <c:numRef>
              <c:f>Sheet1!$B$3:$D$3</c:f>
              <c:numCache>
                <c:ptCount val="3"/>
                <c:pt idx="0">
                  <c:v>72.000000</c:v>
                </c:pt>
                <c:pt idx="1">
                  <c:v>122.000000</c:v>
                </c:pt>
                <c:pt idx="2">
                  <c:v>59.000000</c:v>
                </c:pt>
              </c:numCache>
            </c:numRef>
          </c:val>
          <c:shape val="box"/>
        </c:ser>
        <c:gapWidth val="15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781" u="none">
                <a:solidFill>
                  <a:srgbClr val="000000"/>
                </a:solidFill>
                <a:latin typeface="Arial"/>
              </a:defRPr>
            </a:pPr>
          </a:p>
        </c:txPr>
        <c:crossAx val="2094734553"/>
        <c:crosses val="autoZero"/>
        <c:auto val="1"/>
        <c:lblAlgn val="ctr"/>
        <c:noMultiLvlLbl val="1"/>
      </c:catAx>
      <c:valAx>
        <c:axId val="2094734553"/>
        <c:scaling>
          <c:orientation val="minMax"/>
          <c:max val="150"/>
          <c:min val="0"/>
        </c:scaling>
        <c:delete val="0"/>
        <c:axPos val="l"/>
        <c:majorGridlines>
          <c:spPr>
            <a:ln w="12700" cap="flat">
              <a:solidFill>
                <a:srgbClr val="000000"/>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2021" u="none">
                <a:solidFill>
                  <a:srgbClr val="000000"/>
                </a:solidFill>
                <a:latin typeface="Arial"/>
              </a:defRPr>
            </a:pPr>
          </a:p>
        </c:txPr>
        <c:crossAx val="2094734552"/>
        <c:crosses val="autoZero"/>
        <c:crossBetween val="between"/>
        <c:majorUnit val="50"/>
        <c:minorUnit val="2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662915"/>
          <c:y val="0.0454726"/>
          <c:w val="0.230182"/>
          <c:h val="0.11566"/>
        </c:manualLayout>
      </c:layout>
      <c:overlay val="1"/>
      <c:spPr>
        <a:solidFill>
          <a:srgbClr val="FFFFFF"/>
        </a:solidFill>
        <a:ln w="12700" cap="flat">
          <a:solidFill>
            <a:srgbClr val="000000"/>
          </a:solidFill>
          <a:prstDash val="solid"/>
          <a:round/>
        </a:ln>
        <a:effectLst/>
      </c:spPr>
      <c:txPr>
        <a:bodyPr rot="0"/>
        <a:lstStyle/>
        <a:p>
          <a:pPr>
            <a:defRPr b="0" i="0" strike="noStrike" sz="1336" u="none">
              <a:solidFill>
                <a:srgbClr val="000000"/>
              </a:solidFill>
              <a:latin typeface="Arial"/>
            </a:defRPr>
          </a:pPr>
        </a:p>
      </c:txPr>
    </c:legend>
    <c:plotVisOnly val="0"/>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94"/>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05"/>
          <c:w val="0.99"/>
          <c:h val="0.9875"/>
        </c:manualLayout>
      </c:layout>
      <c:bar3DChart>
        <c:barDir val="col"/>
        <c:grouping val="clustered"/>
        <c:varyColors val="0"/>
        <c:ser>
          <c:idx val="0"/>
          <c:order val="0"/>
          <c:tx>
            <c:strRef>
              <c:f>Sheet1!$A$2</c:f>
              <c:strCache>
                <c:ptCount val="1"/>
                <c:pt idx="0">
                  <c:v>Basal</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373"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Nonsplanchnic upper body</c:v>
                </c:pt>
                <c:pt idx="1">
                  <c:v>Splanchnic</c:v>
                </c:pt>
                <c:pt idx="2">
                  <c:v>Leg</c:v>
                </c:pt>
              </c:strCache>
            </c:strRef>
          </c:cat>
          <c:val>
            <c:numRef>
              <c:f>Sheet1!$B$2:$D$2</c:f>
              <c:numCache>
                <c:ptCount val="3"/>
                <c:pt idx="0">
                  <c:v>464.000000</c:v>
                </c:pt>
                <c:pt idx="1">
                  <c:v>102.000000</c:v>
                </c:pt>
                <c:pt idx="2">
                  <c:v>106.000000</c:v>
                </c:pt>
              </c:numCache>
            </c:numRef>
          </c:val>
          <c:shape val="box"/>
        </c:ser>
        <c:ser>
          <c:idx val="1"/>
          <c:order val="1"/>
          <c:tx>
            <c:strRef>
              <c:f>Sheet1!$A$3</c:f>
              <c:strCache>
                <c:ptCount val="1"/>
                <c:pt idx="0">
                  <c:v>Meal</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373"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Nonsplanchnic upper body</c:v>
                </c:pt>
                <c:pt idx="1">
                  <c:v>Splanchnic</c:v>
                </c:pt>
                <c:pt idx="2">
                  <c:v>Leg</c:v>
                </c:pt>
              </c:strCache>
            </c:strRef>
          </c:cat>
          <c:val>
            <c:numRef>
              <c:f>Sheet1!$B$3:$D$3</c:f>
              <c:numCache>
                <c:ptCount val="3"/>
                <c:pt idx="0">
                  <c:v>276.000000</c:v>
                </c:pt>
                <c:pt idx="1">
                  <c:v>62.000000</c:v>
                </c:pt>
                <c:pt idx="2">
                  <c:v>41.000000</c:v>
                </c:pt>
              </c:numCache>
            </c:numRef>
          </c:val>
          <c:shape val="box"/>
        </c:ser>
        <c:gapWidth val="15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1" i="0" strike="noStrike" sz="1330" u="none">
                <a:solidFill>
                  <a:srgbClr val="000000"/>
                </a:solidFill>
                <a:latin typeface="Arial"/>
              </a:defRPr>
            </a:pPr>
          </a:p>
        </c:txPr>
        <c:crossAx val="2094734553"/>
        <c:crosses val="autoZero"/>
        <c:auto val="1"/>
        <c:lblAlgn val="ctr"/>
        <c:noMultiLvlLbl val="1"/>
      </c:catAx>
      <c:valAx>
        <c:axId val="2094734553"/>
        <c:scaling>
          <c:orientation val="minMax"/>
          <c:max val="600"/>
          <c:min val="0"/>
        </c:scaling>
        <c:delete val="0"/>
        <c:axPos val="l"/>
        <c:majorGridlines>
          <c:spPr>
            <a:ln w="12700" cap="flat">
              <a:solidFill>
                <a:srgbClr val="FFFFFF"/>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1223" u="none">
                <a:solidFill>
                  <a:srgbClr val="000000"/>
                </a:solidFill>
                <a:latin typeface="Arial"/>
              </a:defRPr>
            </a:pPr>
          </a:p>
        </c:txPr>
        <c:crossAx val="2094734552"/>
        <c:crosses val="autoZero"/>
        <c:crossBetween val="between"/>
        <c:majorUnit val="200"/>
        <c:minorUnit val="100"/>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471559"/>
          <c:y val="0.0698165"/>
          <c:w val="0.324528"/>
          <c:h val="0.125497"/>
        </c:manualLayout>
      </c:layout>
      <c:overlay val="1"/>
      <c:spPr>
        <a:solidFill>
          <a:srgbClr val="FFFFFF"/>
        </a:solidFill>
        <a:ln w="12700" cap="flat">
          <a:solidFill>
            <a:srgbClr val="000000"/>
          </a:solidFill>
          <a:prstDash val="solid"/>
          <a:round/>
        </a:ln>
        <a:effectLst/>
      </c:spPr>
      <c:txPr>
        <a:bodyPr rot="0"/>
        <a:lstStyle/>
        <a:p>
          <a:pPr>
            <a:defRPr b="0" i="0" strike="noStrike" sz="1201" u="none">
              <a:solidFill>
                <a:srgbClr val="000000"/>
              </a:solidFill>
              <a:latin typeface="Arial"/>
            </a:defRPr>
          </a:pPr>
        </a:p>
      </c:txPr>
    </c:legend>
    <c:plotVisOnly val="0"/>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91"/>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05"/>
          <c:w val="0.99"/>
          <c:h val="0.9875"/>
        </c:manualLayout>
      </c:layout>
      <c:bar3DChart>
        <c:barDir val="col"/>
        <c:grouping val="clustered"/>
        <c:varyColors val="0"/>
        <c:ser>
          <c:idx val="0"/>
          <c:order val="0"/>
          <c:tx>
            <c:strRef>
              <c:f>Sheet1!$A$2</c:f>
              <c:strCache>
                <c:ptCount val="1"/>
                <c:pt idx="0">
                  <c:v>Basal</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236"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UBNS</c:v>
                </c:pt>
                <c:pt idx="1">
                  <c:v>Splanchnic</c:v>
                </c:pt>
                <c:pt idx="2">
                  <c:v>Leg</c:v>
                </c:pt>
              </c:strCache>
            </c:strRef>
          </c:cat>
          <c:val>
            <c:numRef>
              <c:f>Sheet1!$B$2:$D$2</c:f>
              <c:numCache>
                <c:ptCount val="3"/>
                <c:pt idx="0">
                  <c:v>455.000000</c:v>
                </c:pt>
                <c:pt idx="1">
                  <c:v>84.000000</c:v>
                </c:pt>
                <c:pt idx="2">
                  <c:v>101.000000</c:v>
                </c:pt>
              </c:numCache>
            </c:numRef>
          </c:val>
          <c:shape val="box"/>
        </c:ser>
        <c:ser>
          <c:idx val="1"/>
          <c:order val="1"/>
          <c:tx>
            <c:strRef>
              <c:f>Sheet1!$A$3</c:f>
              <c:strCache>
                <c:ptCount val="1"/>
                <c:pt idx="0">
                  <c:v>Meal</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236" u="none">
                    <a:solidFill>
                      <a:srgbClr val="000000"/>
                    </a:solidFill>
                    <a:latin typeface="Arial"/>
                  </a:defRPr>
                </a:pPr>
              </a:p>
            </c:txPr>
            <c:showLegendKey val="0"/>
            <c:showVal val="0"/>
            <c:showCatName val="0"/>
            <c:showSerName val="0"/>
            <c:showPercent val="0"/>
            <c:showBubbleSize val="0"/>
            <c:showLeaderLines val="0"/>
          </c:dLbls>
          <c:cat>
            <c:strRef>
              <c:f>Sheet1!$B$1:$D$1</c:f>
              <c:strCache>
                <c:ptCount val="3"/>
                <c:pt idx="0">
                  <c:v>UBNS</c:v>
                </c:pt>
                <c:pt idx="1">
                  <c:v>Splanchnic</c:v>
                </c:pt>
                <c:pt idx="2">
                  <c:v>Leg</c:v>
                </c:pt>
              </c:strCache>
            </c:strRef>
          </c:cat>
          <c:val>
            <c:numRef>
              <c:f>Sheet1!$B$3:$D$3</c:f>
              <c:numCache>
                <c:ptCount val="3"/>
                <c:pt idx="0">
                  <c:v>97.000000</c:v>
                </c:pt>
                <c:pt idx="1">
                  <c:v>40.000000</c:v>
                </c:pt>
                <c:pt idx="2">
                  <c:v>20.000000</c:v>
                </c:pt>
              </c:numCache>
            </c:numRef>
          </c:val>
          <c:shape val="box"/>
        </c:ser>
        <c:gapWidth val="15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1" i="0" strike="noStrike" sz="1366" u="none">
                <a:solidFill>
                  <a:srgbClr val="000000"/>
                </a:solidFill>
                <a:latin typeface="Arial"/>
              </a:defRPr>
            </a:pPr>
          </a:p>
        </c:txPr>
        <c:crossAx val="2094734553"/>
        <c:crosses val="autoZero"/>
        <c:auto val="1"/>
        <c:lblAlgn val="ctr"/>
        <c:noMultiLvlLbl val="1"/>
      </c:catAx>
      <c:valAx>
        <c:axId val="2094734553"/>
        <c:scaling>
          <c:orientation val="minMax"/>
          <c:max val="600"/>
          <c:min val="0"/>
        </c:scaling>
        <c:delete val="0"/>
        <c:axPos val="l"/>
        <c:majorGridlines>
          <c:spPr>
            <a:ln w="12700" cap="flat">
              <a:solidFill>
                <a:srgbClr val="FFFFFF"/>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1257" u="none">
                <a:solidFill>
                  <a:srgbClr val="000000"/>
                </a:solidFill>
                <a:latin typeface="Arial"/>
              </a:defRPr>
            </a:pPr>
          </a:p>
        </c:txPr>
        <c:crossAx val="2094734552"/>
        <c:crosses val="autoZero"/>
        <c:crossBetween val="between"/>
        <c:majorUnit val="200"/>
        <c:minorUnit val="100"/>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403342"/>
          <c:y val="0.0706303"/>
          <c:w val="0.318063"/>
          <c:h val="0.124974"/>
        </c:manualLayout>
      </c:layout>
      <c:overlay val="1"/>
      <c:spPr>
        <a:solidFill>
          <a:srgbClr val="FFFFFF"/>
        </a:solidFill>
        <a:ln w="12700" cap="flat">
          <a:solidFill>
            <a:srgbClr val="000000"/>
          </a:solidFill>
          <a:prstDash val="solid"/>
          <a:round/>
        </a:ln>
        <a:effectLst/>
      </c:spPr>
      <c:txPr>
        <a:bodyPr rot="0"/>
        <a:lstStyle/>
        <a:p>
          <a:pPr>
            <a:defRPr b="0" i="0" strike="noStrike" sz="1214" u="none">
              <a:solidFill>
                <a:srgbClr val="000000"/>
              </a:solidFill>
              <a:latin typeface="Arial"/>
            </a:defRPr>
          </a:pPr>
        </a:p>
      </c:txPr>
    </c:legend>
    <c:plotVisOnly val="0"/>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5"/>
      <c:hPercent val="66"/>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739097"/>
          <c:w val="0.99"/>
          <c:h val="0.91359"/>
        </c:manualLayout>
      </c:layout>
      <c:bar3DChart>
        <c:barDir val="col"/>
        <c:grouping val="clustered"/>
        <c:varyColors val="0"/>
        <c:ser>
          <c:idx val="0"/>
          <c:order val="0"/>
          <c:tx>
            <c:strRef>
              <c:f>Sheet1!$A$2</c:f>
              <c:strCache>
                <c:ptCount val="1"/>
                <c:pt idx="0">
                  <c:v>Nonsplanchnic upper body</c:v>
                </c:pt>
              </c:strCache>
            </c:strRef>
          </c:tx>
          <c:spPr>
            <a:solidFill>
              <a:srgbClr val="FFFF00"/>
            </a:solidFill>
            <a:ln w="12700" cap="flat">
              <a:noFill/>
              <a:miter lim="400000"/>
            </a:ln>
            <a:effectLst/>
            <a:sp3d prstMaterial="matte"/>
          </c:spPr>
          <c:invertIfNegative val="0"/>
          <c:dLbls>
            <c:numFmt formatCode="#,##0" sourceLinked="0"/>
            <c:txPr>
              <a:bodyPr/>
              <a:lstStyle/>
              <a:p>
                <a:pPr>
                  <a:defRPr b="1" i="0" strike="noStrike" sz="1811" u="none">
                    <a:solidFill>
                      <a:srgbClr val="000000"/>
                    </a:solidFill>
                    <a:latin typeface="Arial"/>
                  </a:defRPr>
                </a:pPr>
              </a:p>
            </c:txPr>
            <c:showLegendKey val="0"/>
            <c:showVal val="0"/>
            <c:showCatName val="0"/>
            <c:showSerName val="0"/>
            <c:showPercent val="0"/>
            <c:showBubbleSize val="0"/>
            <c:showLeaderLines val="0"/>
          </c:dLbls>
          <c:cat>
            <c:strRef>
              <c:f>Sheet1!$B$1:$C$1</c:f>
              <c:strCache>
                <c:ptCount val="2"/>
                <c:pt idx="0">
                  <c:v>Nondiabetic</c:v>
                </c:pt>
                <c:pt idx="1">
                  <c:v>Diabetic</c:v>
                </c:pt>
              </c:strCache>
            </c:strRef>
          </c:cat>
          <c:val>
            <c:numRef>
              <c:f>Sheet1!$B$2:$C$2</c:f>
              <c:numCache>
                <c:ptCount val="2"/>
                <c:pt idx="0">
                  <c:v>78.000000</c:v>
                </c:pt>
                <c:pt idx="1">
                  <c:v>73.000000</c:v>
                </c:pt>
              </c:numCache>
            </c:numRef>
          </c:val>
          <c:shape val="box"/>
        </c:ser>
        <c:ser>
          <c:idx val="1"/>
          <c:order val="1"/>
          <c:tx>
            <c:strRef>
              <c:f>Sheet1!$A$3</c:f>
              <c:strCache>
                <c:ptCount val="1"/>
                <c:pt idx="0">
                  <c:v>Splanchnic</c:v>
                </c:pt>
              </c:strCache>
            </c:strRef>
          </c:tx>
          <c:spPr>
            <a:solidFill>
              <a:srgbClr val="00FF00"/>
            </a:solidFill>
            <a:ln w="12700" cap="flat">
              <a:noFill/>
              <a:miter lim="400000"/>
            </a:ln>
            <a:effectLst/>
            <a:sp3d prstMaterial="matte"/>
          </c:spPr>
          <c:invertIfNegative val="0"/>
          <c:dLbls>
            <c:numFmt formatCode="#,##0" sourceLinked="0"/>
            <c:txPr>
              <a:bodyPr/>
              <a:lstStyle/>
              <a:p>
                <a:pPr>
                  <a:defRPr b="1" i="0" strike="noStrike" sz="1811" u="none">
                    <a:solidFill>
                      <a:srgbClr val="000000"/>
                    </a:solidFill>
                    <a:latin typeface="Arial"/>
                  </a:defRPr>
                </a:pPr>
              </a:p>
            </c:txPr>
            <c:showLegendKey val="0"/>
            <c:showVal val="0"/>
            <c:showCatName val="0"/>
            <c:showSerName val="0"/>
            <c:showPercent val="0"/>
            <c:showBubbleSize val="0"/>
            <c:showLeaderLines val="0"/>
          </c:dLbls>
          <c:cat>
            <c:strRef>
              <c:f>Sheet1!$B$1:$C$1</c:f>
              <c:strCache>
                <c:ptCount val="2"/>
                <c:pt idx="0">
                  <c:v>Nondiabetic</c:v>
                </c:pt>
                <c:pt idx="1">
                  <c:v>Diabetic</c:v>
                </c:pt>
              </c:strCache>
            </c:strRef>
          </c:cat>
          <c:val>
            <c:numRef>
              <c:f>Sheet1!$B$3:$C$3</c:f>
              <c:numCache>
                <c:ptCount val="2"/>
                <c:pt idx="0">
                  <c:v>13.000000</c:v>
                </c:pt>
                <c:pt idx="1">
                  <c:v>12.000000</c:v>
                </c:pt>
              </c:numCache>
            </c:numRef>
          </c:val>
          <c:shape val="box"/>
        </c:ser>
        <c:ser>
          <c:idx val="2"/>
          <c:order val="2"/>
          <c:tx>
            <c:strRef>
              <c:f>Sheet1!$A$4</c:f>
              <c:strCache>
                <c:ptCount val="1"/>
                <c:pt idx="0">
                  <c:v>Leg</c:v>
                </c:pt>
              </c:strCache>
            </c:strRef>
          </c:tx>
          <c:spPr>
            <a:solidFill>
              <a:srgbClr val="0000FF"/>
            </a:solidFill>
            <a:ln w="12700" cap="flat">
              <a:noFill/>
              <a:miter lim="400000"/>
            </a:ln>
            <a:effectLst/>
            <a:sp3d prstMaterial="matte"/>
          </c:spPr>
          <c:invertIfNegative val="0"/>
          <c:dLbls>
            <c:numFmt formatCode="#,##0" sourceLinked="0"/>
            <c:txPr>
              <a:bodyPr/>
              <a:lstStyle/>
              <a:p>
                <a:pPr>
                  <a:defRPr b="1" i="0" strike="noStrike" sz="1811" u="none">
                    <a:solidFill>
                      <a:srgbClr val="000000"/>
                    </a:solidFill>
                    <a:latin typeface="Arial"/>
                  </a:defRPr>
                </a:pPr>
              </a:p>
            </c:txPr>
            <c:showLegendKey val="0"/>
            <c:showVal val="0"/>
            <c:showCatName val="0"/>
            <c:showSerName val="0"/>
            <c:showPercent val="0"/>
            <c:showBubbleSize val="0"/>
            <c:showLeaderLines val="0"/>
          </c:dLbls>
          <c:cat>
            <c:strRef>
              <c:f>Sheet1!$B$1:$C$1</c:f>
              <c:strCache>
                <c:ptCount val="2"/>
                <c:pt idx="0">
                  <c:v>Nondiabetic</c:v>
                </c:pt>
                <c:pt idx="1">
                  <c:v>Diabetic</c:v>
                </c:pt>
              </c:strCache>
            </c:strRef>
          </c:cat>
          <c:val>
            <c:numRef>
              <c:f>Sheet1!$B$4:$C$4</c:f>
              <c:numCache>
                <c:ptCount val="2"/>
                <c:pt idx="0">
                  <c:v>5.000000</c:v>
                </c:pt>
                <c:pt idx="1">
                  <c:v>7.000000</c:v>
                </c:pt>
              </c:numCache>
            </c:numRef>
          </c:val>
          <c:shape val="box"/>
        </c:ser>
        <c:gapWidth val="150"/>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584" u="none">
                <a:solidFill>
                  <a:srgbClr val="000000"/>
                </a:solidFill>
                <a:latin typeface="Arial"/>
              </a:defRPr>
            </a:pPr>
          </a:p>
        </c:txPr>
        <c:crossAx val="2094734553"/>
        <c:crosses val="autoZero"/>
        <c:auto val="1"/>
        <c:lblAlgn val="ctr"/>
        <c:noMultiLvlLbl val="1"/>
      </c:catAx>
      <c:valAx>
        <c:axId val="2094734553"/>
        <c:scaling>
          <c:orientation val="minMax"/>
          <c:max val="100"/>
          <c:min val="0"/>
        </c:scaling>
        <c:delete val="0"/>
        <c:axPos val="l"/>
        <c:majorGridlines>
          <c:spPr>
            <a:ln w="12700" cap="flat">
              <a:solidFill>
                <a:srgbClr val="000000"/>
              </a:solidFill>
              <a:prstDash val="solid"/>
              <a:round/>
            </a:ln>
          </c:spPr>
        </c:majorGridlines>
        <c:numFmt formatCode="0" sourceLinked="0"/>
        <c:majorTickMark val="out"/>
        <c:minorTickMark val="none"/>
        <c:tickLblPos val="nextTo"/>
        <c:spPr>
          <a:ln w="12700" cap="flat">
            <a:noFill/>
            <a:prstDash val="solid"/>
            <a:round/>
          </a:ln>
        </c:spPr>
        <c:txPr>
          <a:bodyPr rot="0"/>
          <a:lstStyle/>
          <a:p>
            <a:pPr>
              <a:defRPr b="0" i="0" strike="noStrike" sz="1811" u="none">
                <a:solidFill>
                  <a:srgbClr val="000000"/>
                </a:solidFill>
                <a:latin typeface="Arial"/>
              </a:defRPr>
            </a:pPr>
          </a:p>
        </c:txPr>
        <c:crossAx val="2094734552"/>
        <c:crosses val="autoZero"/>
        <c:crossBetween val="between"/>
        <c:majorUnit val="20"/>
        <c:minorUnit val="10"/>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r"/>
      <c:layout>
        <c:manualLayout>
          <c:xMode val="edge"/>
          <c:yMode val="edge"/>
          <c:x val="0.279562"/>
          <c:y val="0"/>
          <c:w val="0.526637"/>
          <c:h val="0.166648"/>
        </c:manualLayout>
      </c:layout>
      <c:overlay val="1"/>
      <c:spPr>
        <a:solidFill>
          <a:srgbClr val="FFFFFF"/>
        </a:solidFill>
        <a:ln w="12700" cap="flat">
          <a:solidFill>
            <a:srgbClr val="000000"/>
          </a:solidFill>
          <a:prstDash val="solid"/>
          <a:round/>
        </a:ln>
        <a:effectLst/>
      </c:spPr>
      <c:txPr>
        <a:bodyPr rot="0"/>
        <a:lstStyle/>
        <a:p>
          <a:pPr>
            <a:defRPr b="0" i="0" strike="noStrike" sz="1408" u="none">
              <a:solidFill>
                <a:srgbClr val="000000"/>
              </a:solidFill>
              <a:latin typeface="Arial"/>
            </a:defRPr>
          </a:pPr>
        </a:p>
      </c:txPr>
    </c:legend>
    <c:plotVisOnly val="0"/>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22"/>
          <c:y val="0.0427493"/>
          <c:w val="0.860972"/>
          <c:h val="0.864159"/>
        </c:manualLayout>
      </c:layout>
      <c:scatterChart>
        <c:scatterStyle val="lineMarker"/>
        <c:varyColors val="0"/>
        <c:ser>
          <c:idx val="0"/>
          <c:order val="0"/>
          <c:tx>
            <c:strRef>
              <c:f>Sheet1!$A$2</c:f>
              <c:strCache>
                <c:ptCount val="1"/>
                <c:pt idx="0">
                  <c:v>Nuages de points 1</c:v>
                </c:pt>
              </c:strCache>
            </c:strRef>
          </c:tx>
          <c:spPr>
            <a:solidFill>
              <a:srgbClr val="FF0000"/>
            </a:solidFill>
            <a:ln w="12700" cap="flat">
              <a:noFill/>
              <a:miter lim="400000"/>
            </a:ln>
            <a:effectLst>
              <a:outerShdw sx="100000" sy="100000" kx="0" ky="0" algn="tl" rotWithShape="1" blurRad="0" dist="38100" dir="2700000">
                <a:srgbClr val="000000">
                  <a:alpha val="100000"/>
                </a:srgbClr>
              </a:outerShdw>
            </a:effectLst>
          </c:spPr>
          <c:marker>
            <c:symbol val="circle"/>
            <c:size val="5"/>
            <c:spPr>
              <a:solidFill>
                <a:srgbClr val="FF0000"/>
              </a:solidFill>
              <a:ln w="25400" cap="flat">
                <a:solidFill>
                  <a:srgbClr val="FF0000"/>
                </a:solidFill>
                <a:prstDash val="solid"/>
                <a:round/>
              </a:ln>
              <a:effectLst/>
            </c:spPr>
          </c:marker>
          <c:dLbls>
            <c:numFmt formatCode="0%" sourceLinked="0"/>
            <c:txPr>
              <a:bodyPr/>
              <a:lstStyle/>
              <a:p>
                <a:pPr>
                  <a:defRPr b="1" i="0" strike="noStrike" sz="1474" u="none">
                    <a:solidFill>
                      <a:srgbClr val="000000"/>
                    </a:solidFill>
                    <a:latin typeface="Arial"/>
                  </a:defRPr>
                </a:pPr>
              </a:p>
            </c:txPr>
            <c:dLblPos val="t"/>
            <c:showLegendKey val="0"/>
            <c:showVal val="0"/>
            <c:showCatName val="0"/>
            <c:showSerName val="0"/>
            <c:showPercent val="0"/>
            <c:showBubbleSize val="0"/>
            <c:showLeaderLines val="0"/>
          </c:dLbls>
          <c:trendline>
            <c:spPr>
              <a:noFill/>
              <a:ln w="25400" cap="flat">
                <a:solidFill>
                  <a:srgbClr val="000000"/>
                </a:solidFill>
                <a:prstDash val="solid"/>
                <a:round/>
              </a:ln>
              <a:effectLst/>
            </c:spPr>
            <c:trendlineType val="linear"/>
            <c:forward val="0"/>
            <c:backward val="0"/>
            <c:dispRSqr val="0"/>
            <c:dispEq val="0"/>
          </c:trendline>
          <c:xVal>
            <c:numRef>
              <c:f>Sheet1!$B$2:$BQ$2</c:f>
              <c:numCache>
                <c:ptCount val="36"/>
                <c:pt idx="0">
                  <c:v>32.000000</c:v>
                </c:pt>
                <c:pt idx="1">
                  <c:v>18.000000</c:v>
                </c:pt>
                <c:pt idx="2">
                  <c:v>11.000000</c:v>
                </c:pt>
                <c:pt idx="3">
                  <c:v>28.000000</c:v>
                </c:pt>
                <c:pt idx="4">
                  <c:v>20.000000</c:v>
                </c:pt>
                <c:pt idx="5">
                  <c:v>5.000000</c:v>
                </c:pt>
                <c:pt idx="6">
                  <c:v>32.000000</c:v>
                </c:pt>
                <c:pt idx="7">
                  <c:v>28.000000</c:v>
                </c:pt>
                <c:pt idx="8">
                  <c:v>16.000000</c:v>
                </c:pt>
                <c:pt idx="9">
                  <c:v>10.000000</c:v>
                </c:pt>
                <c:pt idx="10">
                  <c:v>8.000000</c:v>
                </c:pt>
                <c:pt idx="11">
                  <c:v>3.000000</c:v>
                </c:pt>
                <c:pt idx="12">
                  <c:v>112.000000</c:v>
                </c:pt>
                <c:pt idx="13">
                  <c:v>129.000000</c:v>
                </c:pt>
                <c:pt idx="14">
                  <c:v>131.000000</c:v>
                </c:pt>
                <c:pt idx="15">
                  <c:v>114.000000</c:v>
                </c:pt>
                <c:pt idx="16">
                  <c:v>119.000000</c:v>
                </c:pt>
                <c:pt idx="17">
                  <c:v>32.000000</c:v>
                </c:pt>
                <c:pt idx="18">
                  <c:v>166.000000</c:v>
                </c:pt>
                <c:pt idx="19">
                  <c:v>103.000000</c:v>
                </c:pt>
                <c:pt idx="20">
                  <c:v>125.000000</c:v>
                </c:pt>
                <c:pt idx="21">
                  <c:v>90.000000</c:v>
                </c:pt>
                <c:pt idx="22">
                  <c:v>72.000000</c:v>
                </c:pt>
                <c:pt idx="23">
                  <c:v>83.000000</c:v>
                </c:pt>
                <c:pt idx="24">
                  <c:v>92.000000</c:v>
                </c:pt>
                <c:pt idx="25">
                  <c:v>138.000000</c:v>
                </c:pt>
                <c:pt idx="26">
                  <c:v>129.000000</c:v>
                </c:pt>
                <c:pt idx="27">
                  <c:v>106.000000</c:v>
                </c:pt>
                <c:pt idx="28">
                  <c:v>173.000000</c:v>
                </c:pt>
                <c:pt idx="29">
                  <c:v>119.000000</c:v>
                </c:pt>
                <c:pt idx="30">
                  <c:v>206.000000</c:v>
                </c:pt>
                <c:pt idx="31">
                  <c:v>250.000000</c:v>
                </c:pt>
                <c:pt idx="32">
                  <c:v>101.000000</c:v>
                </c:pt>
                <c:pt idx="33">
                  <c:v>191.000000</c:v>
                </c:pt>
                <c:pt idx="34">
                  <c:v>181.000000</c:v>
                </c:pt>
                <c:pt idx="35">
                  <c:v>155.000000</c:v>
                </c:pt>
              </c:numCache>
            </c:numRef>
          </c:xVal>
          <c:yVal>
            <c:numRef>
              <c:f>Sheet1!$B$3:$BQ$3</c:f>
              <c:numCache>
                <c:ptCount val="36"/>
                <c:pt idx="0">
                  <c:v>0.060000</c:v>
                </c:pt>
                <c:pt idx="1">
                  <c:v>0.120000</c:v>
                </c:pt>
                <c:pt idx="2">
                  <c:v>-0.080000</c:v>
                </c:pt>
                <c:pt idx="3">
                  <c:v>0.080000</c:v>
                </c:pt>
                <c:pt idx="4">
                  <c:v>0.060000</c:v>
                </c:pt>
                <c:pt idx="5">
                  <c:v>0.060000</c:v>
                </c:pt>
                <c:pt idx="6">
                  <c:v>0.040000</c:v>
                </c:pt>
                <c:pt idx="7">
                  <c:v>0.080000</c:v>
                </c:pt>
                <c:pt idx="8">
                  <c:v>0.110000</c:v>
                </c:pt>
                <c:pt idx="9">
                  <c:v>0.150000</c:v>
                </c:pt>
                <c:pt idx="10">
                  <c:v>0.070000</c:v>
                </c:pt>
                <c:pt idx="11">
                  <c:v>0.080000</c:v>
                </c:pt>
                <c:pt idx="12">
                  <c:v>0.110000</c:v>
                </c:pt>
                <c:pt idx="13">
                  <c:v>0.330000</c:v>
                </c:pt>
                <c:pt idx="14">
                  <c:v>0.110000</c:v>
                </c:pt>
                <c:pt idx="15">
                  <c:v>0.330000</c:v>
                </c:pt>
                <c:pt idx="16">
                  <c:v>0.470000</c:v>
                </c:pt>
                <c:pt idx="17">
                  <c:v>0.170000</c:v>
                </c:pt>
                <c:pt idx="18">
                  <c:v>0.210000</c:v>
                </c:pt>
                <c:pt idx="19">
                  <c:v>0.120000</c:v>
                </c:pt>
                <c:pt idx="20">
                  <c:v>0.150000</c:v>
                </c:pt>
                <c:pt idx="21">
                  <c:v>0.350000</c:v>
                </c:pt>
                <c:pt idx="22">
                  <c:v>0.310000</c:v>
                </c:pt>
                <c:pt idx="23">
                  <c:v>0.210000</c:v>
                </c:pt>
                <c:pt idx="24">
                  <c:v>0.080000</c:v>
                </c:pt>
                <c:pt idx="25">
                  <c:v>0.370000</c:v>
                </c:pt>
                <c:pt idx="26">
                  <c:v>0.140000</c:v>
                </c:pt>
                <c:pt idx="27">
                  <c:v>0.250000</c:v>
                </c:pt>
                <c:pt idx="28">
                  <c:v>0.270000</c:v>
                </c:pt>
                <c:pt idx="29">
                  <c:v>0.300000</c:v>
                </c:pt>
                <c:pt idx="30">
                  <c:v>0.160000</c:v>
                </c:pt>
                <c:pt idx="31">
                  <c:v>0.190000</c:v>
                </c:pt>
                <c:pt idx="32">
                  <c:v>0.250000</c:v>
                </c:pt>
                <c:pt idx="33">
                  <c:v>0.100000</c:v>
                </c:pt>
                <c:pt idx="34">
                  <c:v>0.430000</c:v>
                </c:pt>
                <c:pt idx="35">
                  <c:v>0.130000</c:v>
                </c:pt>
              </c:numCache>
            </c:numRef>
          </c:yVal>
          <c:smooth val="0"/>
        </c:ser>
        <c:ser>
          <c:idx val="1"/>
          <c:order val="1"/>
          <c:tx>
            <c:strRef>
              <c:f>Sheet1!$A$3</c:f>
              <c:strCache>
                <c:ptCount val="1"/>
                <c:pt idx="0">
                  <c:v>Nuages de points 2</c:v>
                </c:pt>
              </c:strCache>
            </c:strRef>
          </c:tx>
          <c:spPr>
            <a:solidFill>
              <a:srgbClr val="FFFF00"/>
            </a:solidFill>
            <a:ln w="12700" cap="flat">
              <a:noFill/>
              <a:miter lim="400000"/>
            </a:ln>
            <a:effectLst>
              <a:outerShdw sx="100000" sy="100000" kx="0" ky="0" algn="tl" rotWithShape="1" blurRad="0" dist="38100" dir="2700000">
                <a:srgbClr val="000000">
                  <a:alpha val="100000"/>
                </a:srgbClr>
              </a:outerShdw>
            </a:effectLst>
          </c:spPr>
          <c:marker>
            <c:symbol val="square"/>
            <c:size val="5"/>
            <c:spPr>
              <a:solidFill>
                <a:srgbClr val="FFFF00"/>
              </a:solidFill>
              <a:ln w="25400" cap="flat">
                <a:solidFill>
                  <a:srgbClr val="000000"/>
                </a:solidFill>
                <a:prstDash val="solid"/>
                <a:round/>
              </a:ln>
              <a:effectLst/>
            </c:spPr>
          </c:marker>
          <c:dLbls>
            <c:numFmt formatCode="0%" sourceLinked="0"/>
            <c:txPr>
              <a:bodyPr/>
              <a:lstStyle/>
              <a:p>
                <a:pPr>
                  <a:defRPr b="1" i="0" strike="noStrike" sz="1474" u="none">
                    <a:solidFill>
                      <a:srgbClr val="000000"/>
                    </a:solidFill>
                    <a:latin typeface="Arial"/>
                  </a:defRPr>
                </a:pPr>
              </a:p>
            </c:txPr>
            <c:dLblPos val="t"/>
            <c:showLegendKey val="0"/>
            <c:showVal val="0"/>
            <c:showCatName val="0"/>
            <c:showSerName val="0"/>
            <c:showPercent val="0"/>
            <c:showBubbleSize val="0"/>
            <c:showLeaderLines val="0"/>
          </c:dLbls>
          <c:trendline>
            <c:spPr>
              <a:noFill/>
              <a:ln w="25400" cap="flat">
                <a:solidFill>
                  <a:srgbClr val="000000"/>
                </a:solidFill>
                <a:prstDash val="solid"/>
                <a:round/>
              </a:ln>
              <a:effectLst/>
            </c:spPr>
            <c:trendlineType val="linear"/>
            <c:forward val="0"/>
            <c:backward val="0"/>
            <c:dispRSqr val="0"/>
            <c:dispEq val="0"/>
          </c:trendline>
          <c:xVal>
            <c:numRef>
              <c:f>Sheet1!$B$4:$BQ$4</c:f>
              <c:numCache>
                <c:ptCount val="32"/>
                <c:pt idx="36">
                  <c:v>109.000000</c:v>
                </c:pt>
                <c:pt idx="37">
                  <c:v>55.000000</c:v>
                </c:pt>
                <c:pt idx="38">
                  <c:v>130.000000</c:v>
                </c:pt>
                <c:pt idx="39">
                  <c:v>34.000000</c:v>
                </c:pt>
                <c:pt idx="40">
                  <c:v>150.000000</c:v>
                </c:pt>
                <c:pt idx="41">
                  <c:v>11.000000</c:v>
                </c:pt>
                <c:pt idx="42">
                  <c:v>87.000000</c:v>
                </c:pt>
                <c:pt idx="43">
                  <c:v>50.000000</c:v>
                </c:pt>
                <c:pt idx="44">
                  <c:v>53.000000</c:v>
                </c:pt>
                <c:pt idx="45">
                  <c:v>18.000000</c:v>
                </c:pt>
                <c:pt idx="46">
                  <c:v>138.000000</c:v>
                </c:pt>
                <c:pt idx="47">
                  <c:v>50.000000</c:v>
                </c:pt>
                <c:pt idx="48">
                  <c:v>163.000000</c:v>
                </c:pt>
                <c:pt idx="49">
                  <c:v>152.000000</c:v>
                </c:pt>
                <c:pt idx="50">
                  <c:v>175.000000</c:v>
                </c:pt>
                <c:pt idx="51">
                  <c:v>328.000000</c:v>
                </c:pt>
                <c:pt idx="52">
                  <c:v>188.000000</c:v>
                </c:pt>
                <c:pt idx="53">
                  <c:v>314.000000</c:v>
                </c:pt>
                <c:pt idx="54">
                  <c:v>176.000000</c:v>
                </c:pt>
                <c:pt idx="55">
                  <c:v>223.000000</c:v>
                </c:pt>
                <c:pt idx="56">
                  <c:v>264.000000</c:v>
                </c:pt>
                <c:pt idx="57">
                  <c:v>370.000000</c:v>
                </c:pt>
                <c:pt idx="58">
                  <c:v>216.000000</c:v>
                </c:pt>
                <c:pt idx="59">
                  <c:v>247.000000</c:v>
                </c:pt>
                <c:pt idx="60">
                  <c:v>169.000000</c:v>
                </c:pt>
                <c:pt idx="61">
                  <c:v>190.000000</c:v>
                </c:pt>
                <c:pt idx="62">
                  <c:v>178.000000</c:v>
                </c:pt>
                <c:pt idx="63">
                  <c:v>216.000000</c:v>
                </c:pt>
                <c:pt idx="64">
                  <c:v>202.000000</c:v>
                </c:pt>
                <c:pt idx="65">
                  <c:v>336.000000</c:v>
                </c:pt>
                <c:pt idx="66">
                  <c:v>230.000000</c:v>
                </c:pt>
                <c:pt idx="67">
                  <c:v>295.000000</c:v>
                </c:pt>
              </c:numCache>
            </c:numRef>
          </c:xVal>
          <c:yVal>
            <c:numRef>
              <c:f>Sheet1!$B$5:$BQ$5</c:f>
              <c:numCache>
                <c:ptCount val="32"/>
                <c:pt idx="36">
                  <c:v>0.210000</c:v>
                </c:pt>
                <c:pt idx="37">
                  <c:v>0.030000</c:v>
                </c:pt>
                <c:pt idx="38">
                  <c:v>0.130000</c:v>
                </c:pt>
                <c:pt idx="39">
                  <c:v>0.080000</c:v>
                </c:pt>
                <c:pt idx="40">
                  <c:v>0.260000</c:v>
                </c:pt>
                <c:pt idx="41">
                  <c:v>0.080000</c:v>
                </c:pt>
                <c:pt idx="42">
                  <c:v>0.050000</c:v>
                </c:pt>
                <c:pt idx="43">
                  <c:v>0.060000</c:v>
                </c:pt>
                <c:pt idx="44">
                  <c:v>0.070000</c:v>
                </c:pt>
                <c:pt idx="45">
                  <c:v>0.080000</c:v>
                </c:pt>
                <c:pt idx="46">
                  <c:v>0.050000</c:v>
                </c:pt>
                <c:pt idx="47">
                  <c:v>0.030000</c:v>
                </c:pt>
                <c:pt idx="48">
                  <c:v>0.030000</c:v>
                </c:pt>
                <c:pt idx="49">
                  <c:v>0.290000</c:v>
                </c:pt>
                <c:pt idx="50">
                  <c:v>0.460000</c:v>
                </c:pt>
                <c:pt idx="51">
                  <c:v>0.390000</c:v>
                </c:pt>
                <c:pt idx="52">
                  <c:v>0.230000</c:v>
                </c:pt>
                <c:pt idx="53">
                  <c:v>0.130000</c:v>
                </c:pt>
                <c:pt idx="54">
                  <c:v>0.250000</c:v>
                </c:pt>
                <c:pt idx="55">
                  <c:v>0.190000</c:v>
                </c:pt>
                <c:pt idx="56">
                  <c:v>0.180000</c:v>
                </c:pt>
                <c:pt idx="57">
                  <c:v>0.410000</c:v>
                </c:pt>
                <c:pt idx="58">
                  <c:v>0.250000</c:v>
                </c:pt>
                <c:pt idx="59">
                  <c:v>0.200000</c:v>
                </c:pt>
                <c:pt idx="60">
                  <c:v>0.080000</c:v>
                </c:pt>
                <c:pt idx="61">
                  <c:v>0.140000</c:v>
                </c:pt>
                <c:pt idx="62">
                  <c:v>0.430000</c:v>
                </c:pt>
                <c:pt idx="63">
                  <c:v>0.280000</c:v>
                </c:pt>
                <c:pt idx="64">
                  <c:v>0.140000</c:v>
                </c:pt>
                <c:pt idx="65">
                  <c:v>0.240000</c:v>
                </c:pt>
                <c:pt idx="66">
                  <c:v>0.110000</c:v>
                </c:pt>
                <c:pt idx="67">
                  <c:v>0.050000</c:v>
                </c:pt>
              </c:numCache>
            </c:numRef>
          </c:yVal>
          <c:smooth val="0"/>
        </c:ser>
        <c:axId val="2094734552"/>
        <c:axId val="2094734553"/>
      </c:scatterChart>
      <c:valAx>
        <c:axId val="2094734552"/>
        <c:scaling>
          <c:orientation val="minMax"/>
        </c:scaling>
        <c:delete val="0"/>
        <c:axPos val="b"/>
        <c:numFmt formatCode="0" sourceLinked="0"/>
        <c:majorTickMark val="cross"/>
        <c:minorTickMark val="none"/>
        <c:tickLblPos val="nextTo"/>
        <c:spPr>
          <a:ln w="38100" cap="flat">
            <a:solidFill>
              <a:srgbClr val="000000"/>
            </a:solidFill>
            <a:prstDash val="solid"/>
            <a:round/>
          </a:ln>
        </c:spPr>
        <c:txPr>
          <a:bodyPr rot="0"/>
          <a:lstStyle/>
          <a:p>
            <a:pPr>
              <a:defRPr b="1" i="0" strike="noStrike" sz="1474" u="none">
                <a:solidFill>
                  <a:srgbClr val="000000"/>
                </a:solidFill>
                <a:latin typeface="Arial"/>
              </a:defRPr>
            </a:pPr>
          </a:p>
        </c:txPr>
        <c:crossAx val="2094734553"/>
        <c:crosses val="autoZero"/>
        <c:crossBetween val="between"/>
        <c:majorUnit val="100"/>
        <c:minorUnit val="50"/>
      </c:valAx>
      <c:valAx>
        <c:axId val="2094734553"/>
        <c:scaling>
          <c:orientation val="minMax"/>
        </c:scaling>
        <c:delete val="0"/>
        <c:axPos val="l"/>
        <c:numFmt formatCode="0%" sourceLinked="0"/>
        <c:majorTickMark val="in"/>
        <c:minorTickMark val="none"/>
        <c:tickLblPos val="nextTo"/>
        <c:spPr>
          <a:ln w="38100" cap="flat">
            <a:solidFill>
              <a:srgbClr val="000000"/>
            </a:solidFill>
            <a:prstDash val="solid"/>
            <a:round/>
          </a:ln>
        </c:spPr>
        <c:txPr>
          <a:bodyPr rot="0"/>
          <a:lstStyle/>
          <a:p>
            <a:pPr>
              <a:defRPr b="1" i="0" strike="noStrike" sz="1474" u="none">
                <a:solidFill>
                  <a:srgbClr val="000000"/>
                </a:solidFill>
                <a:latin typeface="Arial"/>
              </a:defRPr>
            </a:pPr>
          </a:p>
        </c:txPr>
        <c:crossAx val="2094734552"/>
        <c:crosses val="autoZero"/>
        <c:crossBetween val="between"/>
        <c:majorUnit val="0.15625"/>
        <c:minorUnit val="0.078125"/>
      </c:valAx>
      <c:spPr>
        <a:noFill/>
        <a:ln w="12700" cap="flat">
          <a:noFill/>
          <a:miter lim="400000"/>
        </a:ln>
        <a:effectLst/>
      </c:spPr>
    </c:plotArea>
    <c:plotVisOnly val="0"/>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9" name="Shape 49"/>
          <p:cNvSpPr/>
          <p:nvPr>
            <p:ph type="sldImg"/>
          </p:nvPr>
        </p:nvSpPr>
        <p:spPr>
          <a:xfrm>
            <a:off x="1143000" y="685800"/>
            <a:ext cx="4572000" cy="3429000"/>
          </a:xfrm>
          <a:prstGeom prst="rect">
            <a:avLst/>
          </a:prstGeom>
        </p:spPr>
        <p:txBody>
          <a:bodyPr/>
          <a:lstStyle/>
          <a:p>
            <a:pPr/>
          </a:p>
        </p:txBody>
      </p:sp>
      <p:sp>
        <p:nvSpPr>
          <p:cNvPr id="50" name="Shape 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a:p>
        </p:txBody>
      </p:sp>
      <p:sp>
        <p:nvSpPr>
          <p:cNvPr id="71" name="Shape 71"/>
          <p:cNvSpPr/>
          <p:nvPr>
            <p:ph type="body" sz="quarter" idx="1"/>
          </p:nvPr>
        </p:nvSpPr>
        <p:spPr>
          <a:prstGeom prst="rect">
            <a:avLst/>
          </a:prstGeom>
        </p:spPr>
        <p:txBody>
          <a:bodyPr/>
          <a:lstStyle/>
          <a:p>
            <a:pPr/>
            <a:r>
              <a:t>An incompletely understood issue is how adipose tissue and lean tissue interact to produce the adverse metabolic consequences of obesity.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This shows the relationship between basal metabolic rate (kcal/day) and palmitate (one of the major free fatty acids) release in men and women. Women have 40% greater free fatty acid release than men at the same metabolic rate, the same fat oxidation rates, and the same FFA concentrations.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Shape 404"/>
          <p:cNvSpPr/>
          <p:nvPr>
            <p:ph type="sldImg"/>
          </p:nvPr>
        </p:nvSpPr>
        <p:spPr>
          <a:prstGeom prst="rect">
            <a:avLst/>
          </a:prstGeom>
        </p:spPr>
        <p:txBody>
          <a:bodyPr/>
          <a:lstStyle/>
          <a:p>
            <a:pPr/>
          </a:p>
        </p:txBody>
      </p:sp>
      <p:sp>
        <p:nvSpPr>
          <p:cNvPr id="405" name="Shape 405"/>
          <p:cNvSpPr/>
          <p:nvPr>
            <p:ph type="body" sz="quarter" idx="1"/>
          </p:nvPr>
        </p:nvSpPr>
        <p:spPr>
          <a:prstGeom prst="rect">
            <a:avLst/>
          </a:prstGeom>
        </p:spPr>
        <p:txBody>
          <a:bodyPr/>
          <a:lstStyle/>
          <a:p>
            <a:pPr/>
            <a:r>
              <a:t>This shows the relationship between intra-abdominal (visceral) fat area as measured by single slice computed tomography and the residual variance in palmitate release relative to REE in men and women. Visceral fat correlated with the residual variance in free fatty release release in men. Not shown: plasma epinephrine concentrations also were correlated with the residual variance in FFA release.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Shape 421"/>
          <p:cNvSpPr/>
          <p:nvPr>
            <p:ph type="sldImg"/>
          </p:nvPr>
        </p:nvSpPr>
        <p:spPr>
          <a:prstGeom prst="rect">
            <a:avLst/>
          </a:prstGeom>
        </p:spPr>
        <p:txBody>
          <a:bodyPr/>
          <a:lstStyle/>
          <a:p>
            <a:pPr/>
          </a:p>
        </p:txBody>
      </p:sp>
      <p:sp>
        <p:nvSpPr>
          <p:cNvPr id="422" name="Shape 422"/>
          <p:cNvSpPr/>
          <p:nvPr>
            <p:ph type="body" sz="quarter" idx="1"/>
          </p:nvPr>
        </p:nvSpPr>
        <p:spPr>
          <a:prstGeom prst="rect">
            <a:avLst/>
          </a:prstGeom>
        </p:spPr>
        <p:txBody>
          <a:bodyPr/>
          <a:lstStyle/>
          <a:p>
            <a:pPr/>
            <a:r>
              <a:t>Women with lower body obesity tend to have normal free fatty acid metabolism whereas women with upper body obesity have high free fatty acid concentrations and release under most circumstances.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p>
            <a:pPr/>
            <a:r>
              <a:t>Is visceral fat the source of excess free fatty acids in upper body obesity?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447"/>
          <p:cNvSpPr/>
          <p:nvPr>
            <p:ph type="sldImg"/>
          </p:nvPr>
        </p:nvSpPr>
        <p:spPr>
          <a:prstGeom prst="rect">
            <a:avLst/>
          </a:prstGeom>
        </p:spPr>
        <p:txBody>
          <a:bodyPr/>
          <a:lstStyle/>
          <a:p>
            <a:pPr/>
          </a:p>
        </p:txBody>
      </p:sp>
      <p:sp>
        <p:nvSpPr>
          <p:cNvPr id="448" name="Shape 448"/>
          <p:cNvSpPr/>
          <p:nvPr>
            <p:ph type="body" sz="quarter" idx="1"/>
          </p:nvPr>
        </p:nvSpPr>
        <p:spPr>
          <a:prstGeom prst="rect">
            <a:avLst/>
          </a:prstGeom>
        </p:spPr>
        <p:txBody>
          <a:bodyPr/>
          <a:lstStyle/>
          <a:p>
            <a:pPr/>
            <a:r>
              <a:t>Is visceral fat the source of excess free fatty acids in upper body obesity?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r>
              <a:t>Artificial elevation of free fatty acids in lean humans can cause muscle insulin resistance, endothelial dysregulation, abnormal insulin secretion, and impair insulin’s ability to suppress hepatic glucose release. Thus, the high free fatty acids in upper body obesity may play an important role in the adverse metabolic consequences of obesity.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Shape 517"/>
          <p:cNvSpPr/>
          <p:nvPr>
            <p:ph type="sldImg"/>
          </p:nvPr>
        </p:nvSpPr>
        <p:spPr>
          <a:prstGeom prst="rect">
            <a:avLst/>
          </a:prstGeom>
        </p:spPr>
        <p:txBody>
          <a:bodyPr/>
          <a:lstStyle/>
          <a:p>
            <a:pPr/>
          </a:p>
        </p:txBody>
      </p:sp>
      <p:sp>
        <p:nvSpPr>
          <p:cNvPr id="518" name="Shape 518"/>
          <p:cNvSpPr/>
          <p:nvPr>
            <p:ph type="body" sz="quarter" idx="1"/>
          </p:nvPr>
        </p:nvSpPr>
        <p:spPr>
          <a:prstGeom prst="rect">
            <a:avLst/>
          </a:prstGeom>
        </p:spPr>
        <p:txBody>
          <a:bodyPr/>
          <a:lstStyle/>
          <a:p>
            <a:pPr/>
            <a:r>
              <a:t>We measured regional free fatty acid uptake and release using isotope dilution and regional blood flow techniques in persons with catheters placed in the femoral artery, femoral vein, and hepatic veins to collect blood samples.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Shape 537"/>
          <p:cNvSpPr/>
          <p:nvPr>
            <p:ph type="sldImg"/>
          </p:nvPr>
        </p:nvSpPr>
        <p:spPr>
          <a:prstGeom prst="rect">
            <a:avLst/>
          </a:prstGeom>
        </p:spPr>
        <p:txBody>
          <a:bodyPr/>
          <a:lstStyle/>
          <a:p>
            <a:pPr/>
          </a:p>
        </p:txBody>
      </p:sp>
      <p:sp>
        <p:nvSpPr>
          <p:cNvPr id="538" name="Shape 538"/>
          <p:cNvSpPr/>
          <p:nvPr>
            <p:ph type="body" sz="quarter" idx="1"/>
          </p:nvPr>
        </p:nvSpPr>
        <p:spPr>
          <a:prstGeom prst="rect">
            <a:avLst/>
          </a:prstGeom>
        </p:spPr>
        <p:txBody>
          <a:bodyPr/>
          <a:lstStyle/>
          <a:p>
            <a:pPr/>
            <a:r>
              <a:t>The excess free fatty acid release in upper body obese women compared with lower body obese women originates from upper body subcutaneous, not visceral, fat under postabsorptive conditions.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Shape 584"/>
          <p:cNvSpPr/>
          <p:nvPr>
            <p:ph type="sldImg"/>
          </p:nvPr>
        </p:nvSpPr>
        <p:spPr>
          <a:prstGeom prst="rect">
            <a:avLst/>
          </a:prstGeom>
        </p:spPr>
        <p:txBody>
          <a:bodyPr/>
          <a:lstStyle/>
          <a:p>
            <a:pPr/>
          </a:p>
        </p:txBody>
      </p:sp>
      <p:sp>
        <p:nvSpPr>
          <p:cNvPr id="585" name="Shape 585"/>
          <p:cNvSpPr/>
          <p:nvPr>
            <p:ph type="body" sz="quarter" idx="1"/>
          </p:nvPr>
        </p:nvSpPr>
        <p:spPr>
          <a:prstGeom prst="rect">
            <a:avLst/>
          </a:prstGeom>
        </p:spPr>
        <p:txBody>
          <a:bodyPr/>
          <a:lstStyle/>
          <a:p>
            <a:pPr/>
            <a:r>
              <a:t>Under postprandial conditions, the excess free fatty acid release in upper body obesity compared with lower body obesity also originates from upper body subcutaneous fat, not visceral or leg fat.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hape 602"/>
          <p:cNvSpPr/>
          <p:nvPr>
            <p:ph type="sldImg"/>
          </p:nvPr>
        </p:nvSpPr>
        <p:spPr>
          <a:prstGeom prst="rect">
            <a:avLst/>
          </a:prstGeom>
        </p:spPr>
        <p:txBody>
          <a:bodyPr/>
          <a:lstStyle/>
          <a:p>
            <a:pPr/>
          </a:p>
        </p:txBody>
      </p:sp>
      <p:sp>
        <p:nvSpPr>
          <p:cNvPr id="603" name="Shape 603"/>
          <p:cNvSpPr/>
          <p:nvPr>
            <p:ph type="body" sz="quarter" idx="1"/>
          </p:nvPr>
        </p:nvSpPr>
        <p:spPr>
          <a:prstGeom prst="rect">
            <a:avLst/>
          </a:prstGeom>
        </p:spPr>
        <p:txBody>
          <a:bodyPr/>
          <a:lstStyle/>
          <a:p>
            <a:pPr/>
            <a:r>
              <a:t>Under insulin-suppressed conditions, the relative contribution of visceral (splanchnic) free fatty acid release is not different in viscerally obese type 2 diabetics compared with non-diabetic obese control subjects.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r>
              <a:t>This shows the average percent body fat in normal weight men and women, as well as in men and women with a body mass index between 30 – 35 kg/m</a:t>
            </a:r>
            <a:r>
              <a:rPr baseline="30000"/>
              <a:t>2</a:t>
            </a:r>
            <a: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Shape 621"/>
          <p:cNvSpPr/>
          <p:nvPr>
            <p:ph type="sldImg"/>
          </p:nvPr>
        </p:nvSpPr>
        <p:spPr>
          <a:prstGeom prst="rect">
            <a:avLst/>
          </a:prstGeom>
        </p:spPr>
        <p:txBody>
          <a:bodyPr/>
          <a:lstStyle/>
          <a:p>
            <a:pPr/>
          </a:p>
        </p:txBody>
      </p:sp>
      <p:sp>
        <p:nvSpPr>
          <p:cNvPr id="622" name="Shape 622"/>
          <p:cNvSpPr/>
          <p:nvPr>
            <p:ph type="body" sz="quarter" idx="1"/>
          </p:nvPr>
        </p:nvSpPr>
        <p:spPr>
          <a:prstGeom prst="rect">
            <a:avLst/>
          </a:prstGeom>
        </p:spPr>
        <p:txBody>
          <a:bodyPr/>
          <a:lstStyle/>
          <a:p>
            <a:pPr/>
            <a:r>
              <a:t>A novel model of portal free fatty acid delivery to liver was used to determine the relationship between visceral fat and the proportion of hepatic free fatty acid delivery from visceral lipolysis. Although persons with greater amounts of visceral fat do have slightly greater portions of hepatic free fatty acid delivery from omental and mesenteric adipose tissue free fatty acid release, the majority of hepatic free fatty acid delivery was found to come from the systemic circulation.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Shape 651"/>
          <p:cNvSpPr/>
          <p:nvPr>
            <p:ph type="sldImg"/>
          </p:nvPr>
        </p:nvSpPr>
        <p:spPr>
          <a:prstGeom prst="rect">
            <a:avLst/>
          </a:prstGeom>
        </p:spPr>
        <p:txBody>
          <a:bodyPr/>
          <a:lstStyle/>
          <a:p>
            <a:pPr/>
          </a:p>
        </p:txBody>
      </p:sp>
      <p:sp>
        <p:nvSpPr>
          <p:cNvPr id="652" name="Shape 652"/>
          <p:cNvSpPr/>
          <p:nvPr>
            <p:ph type="body" sz="quarter" idx="1"/>
          </p:nvPr>
        </p:nvSpPr>
        <p:spPr>
          <a:prstGeom prst="rect">
            <a:avLst/>
          </a:prstGeom>
        </p:spPr>
        <p:txBody>
          <a:bodyPr/>
          <a:lstStyle/>
          <a:p>
            <a:pPr/>
            <a:r>
              <a:t>The higher </a:t>
            </a:r>
            <a:r>
              <a:t>free fatty acid</a:t>
            </a:r>
            <a:r>
              <a:t> concentrations in upper body obesity that can affect pancreatic function are from systemic FFA, and thus largely originate from upper body subcutaneous fat.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5" name="Shape 685"/>
          <p:cNvSpPr/>
          <p:nvPr>
            <p:ph type="sldImg"/>
          </p:nvPr>
        </p:nvSpPr>
        <p:spPr>
          <a:prstGeom prst="rect">
            <a:avLst/>
          </a:prstGeom>
        </p:spPr>
        <p:txBody>
          <a:bodyPr/>
          <a:lstStyle/>
          <a:p>
            <a:pPr/>
          </a:p>
        </p:txBody>
      </p:sp>
      <p:sp>
        <p:nvSpPr>
          <p:cNvPr id="686" name="Shape 686"/>
          <p:cNvSpPr/>
          <p:nvPr>
            <p:ph type="body" sz="quarter" idx="1"/>
          </p:nvPr>
        </p:nvSpPr>
        <p:spPr>
          <a:prstGeom prst="rect">
            <a:avLst/>
          </a:prstGeom>
        </p:spPr>
        <p:txBody>
          <a:bodyPr/>
          <a:lstStyle/>
          <a:p>
            <a:pPr/>
            <a:r>
              <a:t>The higher </a:t>
            </a:r>
            <a:r>
              <a:t>free fatty acid</a:t>
            </a:r>
            <a:r>
              <a:t> concentrations in upper body obesity that can affect pancreatic function are from systemic FFA, and thus largely originate from upper body subcutaneous fat.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Shape 710"/>
          <p:cNvSpPr/>
          <p:nvPr>
            <p:ph type="sldImg"/>
          </p:nvPr>
        </p:nvSpPr>
        <p:spPr>
          <a:prstGeom prst="rect">
            <a:avLst/>
          </a:prstGeom>
        </p:spPr>
        <p:txBody>
          <a:bodyPr/>
          <a:lstStyle/>
          <a:p>
            <a:pPr/>
          </a:p>
        </p:txBody>
      </p:sp>
      <p:sp>
        <p:nvSpPr>
          <p:cNvPr id="711" name="Shape 711"/>
          <p:cNvSpPr/>
          <p:nvPr>
            <p:ph type="body" sz="quarter" idx="1"/>
          </p:nvPr>
        </p:nvSpPr>
        <p:spPr>
          <a:prstGeom prst="rect">
            <a:avLst/>
          </a:prstGeom>
        </p:spPr>
        <p:txBody>
          <a:bodyPr/>
          <a:lstStyle/>
          <a:p>
            <a:pPr/>
            <a:r>
              <a:t>The higher </a:t>
            </a:r>
            <a:r>
              <a:t>free fatty acid</a:t>
            </a:r>
            <a:r>
              <a:t> concentrations in upper body obesity that can affect pancreatic function are from systemic FFA, and thus largely originate from upper body subcutaneous fat.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9" name="Shape 759"/>
          <p:cNvSpPr/>
          <p:nvPr>
            <p:ph type="sldImg"/>
          </p:nvPr>
        </p:nvSpPr>
        <p:spPr>
          <a:prstGeom prst="rect">
            <a:avLst/>
          </a:prstGeom>
        </p:spPr>
        <p:txBody>
          <a:bodyPr/>
          <a:lstStyle/>
          <a:p>
            <a:pPr/>
          </a:p>
        </p:txBody>
      </p:sp>
      <p:sp>
        <p:nvSpPr>
          <p:cNvPr id="760" name="Shape 760"/>
          <p:cNvSpPr/>
          <p:nvPr>
            <p:ph type="body" sz="quarter" idx="1"/>
          </p:nvPr>
        </p:nvSpPr>
        <p:spPr>
          <a:prstGeom prst="rect">
            <a:avLst/>
          </a:prstGeom>
        </p:spPr>
        <p:txBody>
          <a:bodyPr/>
          <a:lstStyle/>
          <a:p>
            <a:pPr/>
            <a:r>
              <a:t>The higher </a:t>
            </a:r>
            <a:r>
              <a:t>free fatty acid</a:t>
            </a:r>
            <a:r>
              <a:t> concentrations in upper body obesity that can affect pancreatic function are from systemic FFA, and thus largely originate from upper body subcutaneous fat.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7" name="Shape 787"/>
          <p:cNvSpPr/>
          <p:nvPr>
            <p:ph type="sldImg"/>
          </p:nvPr>
        </p:nvSpPr>
        <p:spPr>
          <a:prstGeom prst="rect">
            <a:avLst/>
          </a:prstGeom>
        </p:spPr>
        <p:txBody>
          <a:bodyPr/>
          <a:lstStyle/>
          <a:p>
            <a:pPr/>
          </a:p>
        </p:txBody>
      </p:sp>
      <p:sp>
        <p:nvSpPr>
          <p:cNvPr id="788" name="Shape 788"/>
          <p:cNvSpPr/>
          <p:nvPr>
            <p:ph type="body" sz="quarter" idx="1"/>
          </p:nvPr>
        </p:nvSpPr>
        <p:spPr>
          <a:prstGeom prst="rect">
            <a:avLst/>
          </a:prstGeom>
        </p:spPr>
        <p:txBody>
          <a:bodyPr/>
          <a:lstStyle/>
          <a:p>
            <a:pPr/>
            <a:r>
              <a:t>The higher </a:t>
            </a:r>
            <a:r>
              <a:t>free fatty acid</a:t>
            </a:r>
            <a:r>
              <a:t> concentrations in upper body obesity that can affect pancreatic function are from systemic FFA, and thus largely originate from upper body subcutaneous fat.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2" name="Shape 852"/>
          <p:cNvSpPr/>
          <p:nvPr>
            <p:ph type="sldImg"/>
          </p:nvPr>
        </p:nvSpPr>
        <p:spPr>
          <a:prstGeom prst="rect">
            <a:avLst/>
          </a:prstGeom>
        </p:spPr>
        <p:txBody>
          <a:bodyPr/>
          <a:lstStyle/>
          <a:p>
            <a:pPr/>
          </a:p>
        </p:txBody>
      </p:sp>
      <p:sp>
        <p:nvSpPr>
          <p:cNvPr id="853" name="Shape 853"/>
          <p:cNvSpPr/>
          <p:nvPr>
            <p:ph type="body" sz="quarter" idx="1"/>
          </p:nvPr>
        </p:nvSpPr>
        <p:spPr>
          <a:prstGeom prst="rect">
            <a:avLst/>
          </a:prstGeom>
        </p:spPr>
        <p:txBody>
          <a:bodyPr/>
          <a:lstStyle/>
          <a:p>
            <a:pPr/>
            <a:r>
              <a:t>In addition to the </a:t>
            </a:r>
            <a:r>
              <a:t>free fatty acid</a:t>
            </a:r>
            <a:r>
              <a:t> release functions of adipose tissue, it has been shown to release a large number of “adipokines”. These range from typical inflammatory cytokines (tumor necrosis factor-</a:t>
            </a:r>
            <a:r>
              <a:t>α</a:t>
            </a:r>
            <a:r>
              <a:t> and interleukin-6) to insulin sensitizing molecules (adiponectin and visfatin) and molecules thought to induce insulin resistance (retinol binding protein-4).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r>
              <a:t>This shows the average percent body fat in normal weight men and women, as well as in men and women with a body mass index between 30 – 35 kg/m</a:t>
            </a:r>
            <a:r>
              <a:rPr baseline="30000"/>
              <a:t>2</a:t>
            </a:r>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p>
            <a:pPr/>
            <a:r>
              <a:t>This shows the average percent body fat in normal weight men and women, as well as in men and women with a body mass index between 30 – 35 kg/m</a:t>
            </a:r>
            <a:r>
              <a:rPr baseline="30000"/>
              <a:t>2</a:t>
            </a: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This depicts the fate of fatty acids in the average diet of weight stable adults in most Western countries.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Under resting, postabsorptive conditions, free fatty acids and glycerol are released from adipocytes. With meal ingestion, insulin secretion increases substantially.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Under resting, postabsorptive conditions, free fatty acids and glycerol are released from adipocytes. With meal ingestion, insulin secretion increases substantially.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Under resting, postabsorptive conditions, free fatty acids and glycerol are released from adipocytes. With meal ingestion, insulin secretion increases substantially.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Under resting, postabsorptive conditions, free fatty acids and glycerol are released from adipocytes. With meal ingestion, insulin secretion increases substantially.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4"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5" name="Title Text"/>
          <p:cNvSpPr txBox="1"/>
          <p:nvPr>
            <p:ph type="title"/>
          </p:nvPr>
        </p:nvSpPr>
        <p:spPr>
          <a:xfrm>
            <a:off x="657225" y="1179512"/>
            <a:ext cx="7772400" cy="1470026"/>
          </a:xfrm>
          <a:prstGeom prst="rect">
            <a:avLst/>
          </a:prstGeom>
          <a:solidFill>
            <a:schemeClr val="accent1"/>
          </a:solidFill>
          <a:ln w="28575">
            <a:solidFill>
              <a:srgbClr val="FFFFFF"/>
            </a:solidFill>
            <a:round/>
          </a:ln>
        </p:spPr>
        <p:txBody>
          <a:bodyPr/>
          <a:lstStyle>
            <a:lvl1pPr algn="ctr">
              <a:defRPr b="0" sz="4000"/>
            </a:lvl1pPr>
          </a:lstStyle>
          <a:p>
            <a:pPr/>
            <a:r>
              <a:t>Title Text</a:t>
            </a:r>
          </a:p>
        </p:txBody>
      </p:sp>
      <p:sp>
        <p:nvSpPr>
          <p:cNvPr id="16" name="Rectangle"/>
          <p:cNvSpPr/>
          <p:nvPr/>
        </p:nvSpPr>
        <p:spPr>
          <a:xfrm>
            <a:off x="609600" y="3613150"/>
            <a:ext cx="7772400" cy="2290763"/>
          </a:xfrm>
          <a:prstGeom prst="rect">
            <a:avLst/>
          </a:prstGeom>
          <a:solidFill>
            <a:srgbClr val="FFFFFF">
              <a:alpha val="50000"/>
            </a:srgbClr>
          </a:solidFill>
          <a:ln w="28575">
            <a:solidFill>
              <a:srgbClr val="FFFFFF">
                <a:alpha val="0"/>
              </a:srgbClr>
            </a:solidFill>
          </a:ln>
        </p:spPr>
        <p:txBody>
          <a:bodyPr lIns="45719" rIns="45719" anchor="ctr"/>
          <a:lstStyle/>
          <a:p>
            <a:pPr algn="ctr">
              <a:defRPr b="1" sz="2800"/>
            </a:pP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4" name="image.png" descr="image.png"/>
          <p:cNvPicPr>
            <a:picLocks noChangeAspect="1"/>
          </p:cNvPicPr>
          <p:nvPr/>
        </p:nvPicPr>
        <p:blipFill>
          <a:blip r:embed="rId2">
            <a:extLst/>
          </a:blip>
          <a:stretch>
            <a:fillRect/>
          </a:stretch>
        </p:blipFill>
        <p:spPr>
          <a:xfrm>
            <a:off x="0" y="549275"/>
            <a:ext cx="9144000" cy="6308725"/>
          </a:xfrm>
          <a:prstGeom prst="rect">
            <a:avLst/>
          </a:prstGeom>
          <a:ln w="12700">
            <a:miter lim="400000"/>
          </a:ln>
        </p:spPr>
      </p:pic>
      <p:sp>
        <p:nvSpPr>
          <p:cNvPr id="25" name="Line"/>
          <p:cNvSpPr/>
          <p:nvPr/>
        </p:nvSpPr>
        <p:spPr>
          <a:xfrm>
            <a:off x="0" y="819150"/>
            <a:ext cx="7227888" cy="0"/>
          </a:xfrm>
          <a:prstGeom prst="line">
            <a:avLst/>
          </a:prstGeom>
          <a:ln>
            <a:solidFill>
              <a:srgbClr val="C0C0C0"/>
            </a:solidFill>
          </a:ln>
        </p:spPr>
        <p:txBody>
          <a:bodyPr lIns="45719" rIns="45719"/>
          <a:lstStyle/>
          <a:p>
            <a:pPr/>
          </a:p>
        </p:txBody>
      </p:sp>
      <p:sp>
        <p:nvSpPr>
          <p:cNvPr id="26" name="Body Level One…"/>
          <p:cNvSpPr txBox="1"/>
          <p:nvPr>
            <p:ph type="body" sz="half" idx="1"/>
          </p:nvPr>
        </p:nvSpPr>
        <p:spPr>
          <a:xfrm>
            <a:off x="476250" y="2282825"/>
            <a:ext cx="8229600" cy="26971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4" name="Title Text"/>
          <p:cNvSpPr txBox="1"/>
          <p:nvPr>
            <p:ph type="title"/>
          </p:nvPr>
        </p:nvSpPr>
        <p:spPr>
          <a:prstGeom prst="rect">
            <a:avLst/>
          </a:prstGeom>
        </p:spPr>
        <p:txBody>
          <a:bodyPr/>
          <a:lstStyle/>
          <a:p>
            <a:pPr/>
            <a:r>
              <a:t>Title Text</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2">
            <a:extLst/>
          </a:blip>
          <a:stretch>
            <a:fillRect/>
          </a:stretch>
        </p:blipFill>
        <p:spPr>
          <a:xfrm>
            <a:off x="0" y="549275"/>
            <a:ext cx="9144000" cy="6308725"/>
          </a:xfrm>
          <a:prstGeom prst="rect">
            <a:avLst/>
          </a:prstGeom>
          <a:ln w="12700">
            <a:miter lim="400000"/>
          </a:ln>
        </p:spPr>
      </p:pic>
      <p:pic>
        <p:nvPicPr>
          <p:cNvPr id="3" name="image.tif" descr="image.tif"/>
          <p:cNvPicPr>
            <a:picLocks noChangeAspect="1"/>
          </p:cNvPicPr>
          <p:nvPr/>
        </p:nvPicPr>
        <p:blipFill>
          <a:blip r:embed="rId3">
            <a:extLst/>
          </a:blip>
          <a:stretch>
            <a:fillRect/>
          </a:stretch>
        </p:blipFill>
        <p:spPr>
          <a:xfrm>
            <a:off x="0" y="42862"/>
            <a:ext cx="9144000" cy="865188"/>
          </a:xfrm>
          <a:prstGeom prst="rect">
            <a:avLst/>
          </a:prstGeom>
          <a:ln w="12700">
            <a:miter lim="400000"/>
          </a:ln>
        </p:spPr>
      </p:pic>
      <p:sp>
        <p:nvSpPr>
          <p:cNvPr id="4" name="Line"/>
          <p:cNvSpPr/>
          <p:nvPr/>
        </p:nvSpPr>
        <p:spPr>
          <a:xfrm>
            <a:off x="0" y="819150"/>
            <a:ext cx="7227888" cy="0"/>
          </a:xfrm>
          <a:prstGeom prst="line">
            <a:avLst/>
          </a:prstGeom>
          <a:ln>
            <a:solidFill>
              <a:srgbClr val="C0C0C0"/>
            </a:solidFill>
          </a:ln>
        </p:spPr>
        <p:txBody>
          <a:bodyPr lIns="45719" rIns="45719"/>
          <a:lstStyle/>
          <a:p>
            <a:pPr/>
          </a:p>
        </p:txBody>
      </p:sp>
      <p:sp>
        <p:nvSpPr>
          <p:cNvPr id="5" name="Title Text"/>
          <p:cNvSpPr txBox="1"/>
          <p:nvPr>
            <p:ph type="title"/>
          </p:nvPr>
        </p:nvSpPr>
        <p:spPr>
          <a:xfrm>
            <a:off x="179387" y="0"/>
            <a:ext cx="8280401" cy="83661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6" name="Body Level One…"/>
          <p:cNvSpPr txBox="1"/>
          <p:nvPr>
            <p:ph type="body" idx="1"/>
          </p:nvPr>
        </p:nvSpPr>
        <p:spPr>
          <a:xfrm>
            <a:off x="457200" y="1600200"/>
            <a:ext cx="8229600" cy="4525963"/>
          </a:xfrm>
          <a:prstGeom prst="rect">
            <a:avLst/>
          </a:prstGeom>
          <a:solidFill>
            <a:srgbClr val="CCECFF"/>
          </a:solidFill>
          <a:ln>
            <a:solidFill>
              <a:srgbClr val="FFFFFF"/>
            </a:solidFill>
          </a:ln>
          <a:extLst>
            <a:ext uri="{C572A759-6A51-4108-AA02-DFA0A04FC94B}">
              <ma14:wrappingTextBoxFlag xmlns:ma14="http://schemas.microsoft.com/office/mac/drawingml/2011/main" val="1"/>
            </a:ext>
          </a:extLst>
        </p:spPr>
        <p:txBody>
          <a:bodyPr lIns="45719" rIns="45719" anchor="ct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5pPr>
      <a:lvl6pPr marL="0" marR="0" indent="45720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6pPr>
      <a:lvl7pPr marL="0" marR="0" indent="91440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7pPr>
      <a:lvl8pPr marL="0" marR="0" indent="137160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8pPr>
      <a:lvl9pPr marL="0" marR="0" indent="1828800" algn="l" defTabSz="914400" rtl="0" latinLnBrk="0">
        <a:lnSpc>
          <a:spcPct val="100000"/>
        </a:lnSpc>
        <a:spcBef>
          <a:spcPts val="0"/>
        </a:spcBef>
        <a:spcAft>
          <a:spcPts val="0"/>
        </a:spcAft>
        <a:buClrTx/>
        <a:buSzTx/>
        <a:buFontTx/>
        <a:buNone/>
        <a:tabLst/>
        <a:defRPr b="1" baseline="0" cap="none" i="0" spc="0" strike="noStrike" sz="2400" u="none">
          <a:solidFill>
            <a:srgbClr val="333333"/>
          </a:solidFill>
          <a:uFillTx/>
          <a:latin typeface="+mn-lt"/>
          <a:ea typeface="+mn-ea"/>
          <a:cs typeface="+mn-cs"/>
          <a:sym typeface="Arial"/>
        </a:defRPr>
      </a:lvl9pPr>
    </p:titleStyle>
    <p:bodyStyle>
      <a:lvl1pPr marL="449262" marR="0" indent="-449262" algn="l" defTabSz="914400" rtl="0" latinLnBrk="0">
        <a:lnSpc>
          <a:spcPct val="100000"/>
        </a:lnSpc>
        <a:spcBef>
          <a:spcPts val="700"/>
        </a:spcBef>
        <a:spcAft>
          <a:spcPts val="0"/>
        </a:spcAft>
        <a:buClr>
          <a:schemeClr val="accent2"/>
        </a:buClr>
        <a:buSzPct val="100000"/>
        <a:buFontTx/>
        <a:buChar char="»"/>
        <a:tabLst/>
        <a:defRPr b="0" baseline="0" cap="none" i="0" spc="0" strike="noStrike" sz="3000" u="none">
          <a:solidFill>
            <a:srgbClr val="000000"/>
          </a:solidFill>
          <a:uFillTx/>
          <a:latin typeface="+mn-lt"/>
          <a:ea typeface="+mn-ea"/>
          <a:cs typeface="+mn-cs"/>
          <a:sym typeface="Arial"/>
        </a:defRPr>
      </a:lvl1pPr>
      <a:lvl2pPr marL="934810" marR="0" indent="-306160" algn="l" defTabSz="914400" rtl="0" latinLnBrk="0">
        <a:lnSpc>
          <a:spcPct val="100000"/>
        </a:lnSpc>
        <a:spcBef>
          <a:spcPts val="700"/>
        </a:spcBef>
        <a:spcAft>
          <a:spcPts val="0"/>
        </a:spcAft>
        <a:buClr>
          <a:schemeClr val="accent2"/>
        </a:buClr>
        <a:buSzPct val="100000"/>
        <a:buFontTx/>
        <a:buChar char="–"/>
        <a:tabLst/>
        <a:defRPr b="0" baseline="0" cap="none" i="0" spc="0" strike="noStrike" sz="3000" u="none">
          <a:solidFill>
            <a:srgbClr val="000000"/>
          </a:solidFill>
          <a:uFillTx/>
          <a:latin typeface="+mn-lt"/>
          <a:ea typeface="+mn-ea"/>
          <a:cs typeface="+mn-cs"/>
          <a:sym typeface="Arial"/>
        </a:defRPr>
      </a:lvl2pPr>
      <a:lvl3pPr marL="1379537" marR="0" indent="-285750" algn="l" defTabSz="914400" rtl="0" latinLnBrk="0">
        <a:lnSpc>
          <a:spcPct val="100000"/>
        </a:lnSpc>
        <a:spcBef>
          <a:spcPts val="700"/>
        </a:spcBef>
        <a:spcAft>
          <a:spcPts val="0"/>
        </a:spcAft>
        <a:buClr>
          <a:schemeClr val="accent2"/>
        </a:buClr>
        <a:buSzPct val="100000"/>
        <a:buFontTx/>
        <a:buChar char="•"/>
        <a:tabLst/>
        <a:defRPr b="0" baseline="0" cap="none" i="0" spc="0" strike="noStrike" sz="3000" u="none">
          <a:solidFill>
            <a:srgbClr val="000000"/>
          </a:solidFill>
          <a:uFillTx/>
          <a:latin typeface="+mn-lt"/>
          <a:ea typeface="+mn-ea"/>
          <a:cs typeface="+mn-cs"/>
          <a:sym typeface="Arial"/>
        </a:defRPr>
      </a:lvl3pPr>
      <a:lvl4pPr marL="1844675" marR="0" indent="-342900" algn="l" defTabSz="914400" rtl="0" latinLnBrk="0">
        <a:lnSpc>
          <a:spcPct val="100000"/>
        </a:lnSpc>
        <a:spcBef>
          <a:spcPts val="700"/>
        </a:spcBef>
        <a:spcAft>
          <a:spcPts val="0"/>
        </a:spcAft>
        <a:buClr>
          <a:schemeClr val="accent2"/>
        </a:buClr>
        <a:buSzPct val="100000"/>
        <a:buFontTx/>
        <a:buChar char="–"/>
        <a:tabLst/>
        <a:defRPr b="0" baseline="0" cap="none" i="0" spc="0" strike="noStrike" sz="3000" u="none">
          <a:solidFill>
            <a:srgbClr val="000000"/>
          </a:solidFill>
          <a:uFillTx/>
          <a:latin typeface="+mn-lt"/>
          <a:ea typeface="+mn-ea"/>
          <a:cs typeface="+mn-cs"/>
          <a:sym typeface="Arial"/>
        </a:defRPr>
      </a:lvl4pPr>
      <a:lvl5pPr marL="2290762" marR="0" indent="-381000" algn="l" defTabSz="914400" rtl="0" latinLnBrk="0">
        <a:lnSpc>
          <a:spcPct val="100000"/>
        </a:lnSpc>
        <a:spcBef>
          <a:spcPts val="700"/>
        </a:spcBef>
        <a:spcAft>
          <a:spcPts val="0"/>
        </a:spcAft>
        <a:buClr>
          <a:schemeClr val="accent2"/>
        </a:buClr>
        <a:buSzPct val="100000"/>
        <a:buFontTx/>
        <a:buChar char="»"/>
        <a:tabLst/>
        <a:defRPr b="0" baseline="0" cap="none" i="0" spc="0" strike="noStrike" sz="3000" u="none">
          <a:solidFill>
            <a:srgbClr val="000000"/>
          </a:solidFill>
          <a:uFillTx/>
          <a:latin typeface="+mn-lt"/>
          <a:ea typeface="+mn-ea"/>
          <a:cs typeface="+mn-cs"/>
          <a:sym typeface="Arial"/>
        </a:defRPr>
      </a:lvl5pPr>
      <a:lvl6pPr marL="2747962" marR="0" indent="-381000" algn="l" defTabSz="914400" rtl="0" latinLnBrk="0">
        <a:lnSpc>
          <a:spcPct val="100000"/>
        </a:lnSpc>
        <a:spcBef>
          <a:spcPts val="700"/>
        </a:spcBef>
        <a:spcAft>
          <a:spcPts val="0"/>
        </a:spcAft>
        <a:buClr>
          <a:schemeClr val="accent2"/>
        </a:buClr>
        <a:buSzPct val="100000"/>
        <a:buFont typeface="Wingdings"/>
        <a:buChar char=""/>
        <a:tabLst/>
        <a:defRPr b="0" baseline="0" cap="none" i="0" spc="0" strike="noStrike" sz="3000" u="none">
          <a:solidFill>
            <a:srgbClr val="000000"/>
          </a:solidFill>
          <a:uFillTx/>
          <a:latin typeface="+mn-lt"/>
          <a:ea typeface="+mn-ea"/>
          <a:cs typeface="+mn-cs"/>
          <a:sym typeface="Arial"/>
        </a:defRPr>
      </a:lvl6pPr>
      <a:lvl7pPr marL="3205162" marR="0" indent="-381000" algn="l" defTabSz="914400" rtl="0" latinLnBrk="0">
        <a:lnSpc>
          <a:spcPct val="100000"/>
        </a:lnSpc>
        <a:spcBef>
          <a:spcPts val="700"/>
        </a:spcBef>
        <a:spcAft>
          <a:spcPts val="0"/>
        </a:spcAft>
        <a:buClr>
          <a:schemeClr val="accent2"/>
        </a:buClr>
        <a:buSzPct val="100000"/>
        <a:buFont typeface="Wingdings"/>
        <a:buChar char=""/>
        <a:tabLst/>
        <a:defRPr b="0" baseline="0" cap="none" i="0" spc="0" strike="noStrike" sz="3000" u="none">
          <a:solidFill>
            <a:srgbClr val="000000"/>
          </a:solidFill>
          <a:uFillTx/>
          <a:latin typeface="+mn-lt"/>
          <a:ea typeface="+mn-ea"/>
          <a:cs typeface="+mn-cs"/>
          <a:sym typeface="Arial"/>
        </a:defRPr>
      </a:lvl7pPr>
      <a:lvl8pPr marL="3662362" marR="0" indent="-381000" algn="l" defTabSz="914400" rtl="0" latinLnBrk="0">
        <a:lnSpc>
          <a:spcPct val="100000"/>
        </a:lnSpc>
        <a:spcBef>
          <a:spcPts val="700"/>
        </a:spcBef>
        <a:spcAft>
          <a:spcPts val="0"/>
        </a:spcAft>
        <a:buClr>
          <a:schemeClr val="accent2"/>
        </a:buClr>
        <a:buSzPct val="100000"/>
        <a:buFont typeface="Wingdings"/>
        <a:buChar char=""/>
        <a:tabLst/>
        <a:defRPr b="0" baseline="0" cap="none" i="0" spc="0" strike="noStrike" sz="3000" u="none">
          <a:solidFill>
            <a:srgbClr val="000000"/>
          </a:solidFill>
          <a:uFillTx/>
          <a:latin typeface="+mn-lt"/>
          <a:ea typeface="+mn-ea"/>
          <a:cs typeface="+mn-cs"/>
          <a:sym typeface="Arial"/>
        </a:defRPr>
      </a:lvl8pPr>
      <a:lvl9pPr marL="4119562" marR="0" indent="-381000" algn="l" defTabSz="914400" rtl="0" latinLnBrk="0">
        <a:lnSpc>
          <a:spcPct val="100000"/>
        </a:lnSpc>
        <a:spcBef>
          <a:spcPts val="700"/>
        </a:spcBef>
        <a:spcAft>
          <a:spcPts val="0"/>
        </a:spcAft>
        <a:buClr>
          <a:schemeClr val="accent2"/>
        </a:buClr>
        <a:buSzPct val="100000"/>
        <a:buFont typeface="Wingdings"/>
        <a:buChar char=""/>
        <a:tabLst/>
        <a:defRPr b="0" baseline="0" cap="none" i="0" spc="0" strike="noStrike" sz="30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bmp"/></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hart" Target="../charts/chart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6.xml"/><Relationship Id="rId4" Type="http://schemas.openxmlformats.org/officeDocument/2006/relationships/chart" Target="../charts/chart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2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2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Fatty Acid Metabolism in Humans"/>
          <p:cNvSpPr txBox="1"/>
          <p:nvPr>
            <p:ph type="title"/>
          </p:nvPr>
        </p:nvSpPr>
        <p:spPr>
          <a:xfrm>
            <a:off x="609600" y="1524000"/>
            <a:ext cx="7772400" cy="1752600"/>
          </a:xfrm>
          <a:prstGeom prst="rect">
            <a:avLst/>
          </a:prstGeom>
          <a:solidFill>
            <a:srgbClr val="FFFFFF">
              <a:alpha val="50000"/>
            </a:srgbClr>
          </a:solidFill>
        </p:spPr>
        <p:txBody>
          <a:bodyPr/>
          <a:lstStyle>
            <a:lvl1pPr>
              <a:defRPr sz="4400"/>
            </a:lvl1pPr>
          </a:lstStyle>
          <a:p>
            <a:pPr/>
            <a:r>
              <a:t>Fatty Acid Metabolism in Humans</a:t>
            </a:r>
          </a:p>
        </p:txBody>
      </p:sp>
      <p:sp>
        <p:nvSpPr>
          <p:cNvPr id="53" name="Ara Keshishian, MD, FACS, FASMBS…"/>
          <p:cNvSpPr txBox="1"/>
          <p:nvPr>
            <p:ph type="body" sz="half" idx="4294967295"/>
          </p:nvPr>
        </p:nvSpPr>
        <p:spPr>
          <a:xfrm>
            <a:off x="863600" y="3886200"/>
            <a:ext cx="7345363" cy="1752600"/>
          </a:xfrm>
          <a:prstGeom prst="rect">
            <a:avLst/>
          </a:prstGeom>
          <a:noFill/>
          <a:ln w="12700">
            <a:noFill/>
            <a:miter lim="400000"/>
          </a:ln>
        </p:spPr>
        <p:txBody>
          <a:bodyPr anchor="t">
            <a:normAutofit fontScale="100000" lnSpcReduction="0"/>
          </a:bodyPr>
          <a:lstStyle/>
          <a:p>
            <a:pPr marL="0" indent="0" algn="ctr">
              <a:lnSpc>
                <a:spcPct val="90000"/>
              </a:lnSpc>
              <a:spcBef>
                <a:spcPts val="800"/>
              </a:spcBef>
              <a:buSzTx/>
              <a:buFont typeface="Wingdings"/>
              <a:buNone/>
              <a:defRPr sz="2200"/>
            </a:pPr>
            <a:r>
              <a:t>Ara Keshishian, MD, FACS, FASMBS</a:t>
            </a:r>
          </a:p>
          <a:p>
            <a:pPr marL="0" indent="0" algn="ctr">
              <a:lnSpc>
                <a:spcPct val="90000"/>
              </a:lnSpc>
              <a:spcBef>
                <a:spcPts val="800"/>
              </a:spcBef>
              <a:buSzTx/>
              <a:buFont typeface="Wingdings"/>
              <a:buNone/>
              <a:defRPr sz="2200"/>
            </a:pPr>
            <a:r>
              <a:t>Yerevan, Armenia</a:t>
            </a:r>
          </a:p>
          <a:p>
            <a:pPr marL="0" indent="0" algn="ctr">
              <a:lnSpc>
                <a:spcPct val="90000"/>
              </a:lnSpc>
              <a:spcBef>
                <a:spcPts val="800"/>
              </a:spcBef>
              <a:buSzTx/>
              <a:buFont typeface="Wingdings"/>
              <a:buNone/>
              <a:defRPr sz="2200"/>
            </a:pPr>
            <a:r>
              <a:t> November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p:cNvSpPr/>
          <p:nvPr/>
        </p:nvSpPr>
        <p:spPr>
          <a:xfrm>
            <a:off x="320675" y="1223962"/>
            <a:ext cx="8482013" cy="468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solidFill>
            <a:srgbClr val="FFFFFF">
              <a:alpha val="50000"/>
            </a:srgbClr>
          </a:solidFill>
          <a:ln w="28575">
            <a:solidFill>
              <a:srgbClr val="C80000"/>
            </a:solidFill>
          </a:ln>
        </p:spPr>
        <p:txBody>
          <a:bodyPr lIns="45719" rIns="45719"/>
          <a:lstStyle/>
          <a:p>
            <a:pPr/>
          </a:p>
        </p:txBody>
      </p:sp>
      <p:sp>
        <p:nvSpPr>
          <p:cNvPr id="186" name="Adipose Physiology"/>
          <p:cNvSpPr txBox="1"/>
          <p:nvPr>
            <p:ph type="title"/>
          </p:nvPr>
        </p:nvSpPr>
        <p:spPr>
          <a:prstGeom prst="rect">
            <a:avLst/>
          </a:prstGeom>
        </p:spPr>
        <p:txBody>
          <a:bodyPr/>
          <a:lstStyle>
            <a:lvl1pPr>
              <a:defRPr>
                <a:solidFill>
                  <a:srgbClr val="000000"/>
                </a:solidFill>
              </a:defRPr>
            </a:lvl1pPr>
          </a:lstStyle>
          <a:p>
            <a:pPr/>
            <a:r>
              <a:t>Adipose Physiology</a:t>
            </a:r>
          </a:p>
        </p:txBody>
      </p:sp>
      <p:sp>
        <p:nvSpPr>
          <p:cNvPr id="187" name="Insulin"/>
          <p:cNvSpPr txBox="1"/>
          <p:nvPr/>
        </p:nvSpPr>
        <p:spPr>
          <a:xfrm>
            <a:off x="3735070" y="1214437"/>
            <a:ext cx="1421448"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b="1" sz="2400"/>
            </a:lvl1pPr>
          </a:lstStyle>
          <a:p>
            <a:pPr/>
            <a:r>
              <a:t>Insulin</a:t>
            </a:r>
          </a:p>
        </p:txBody>
      </p:sp>
      <p:sp>
        <p:nvSpPr>
          <p:cNvPr id="188" name="Line"/>
          <p:cNvSpPr/>
          <p:nvPr/>
        </p:nvSpPr>
        <p:spPr>
          <a:xfrm>
            <a:off x="4410074" y="1709737"/>
            <a:ext cx="1" cy="1223963"/>
          </a:xfrm>
          <a:prstGeom prst="line">
            <a:avLst/>
          </a:prstGeom>
          <a:ln w="57150">
            <a:solidFill>
              <a:srgbClr val="000000"/>
            </a:solidFill>
            <a:tailEnd type="triangle"/>
          </a:ln>
        </p:spPr>
        <p:txBody>
          <a:bodyPr lIns="45719" rIns="45719"/>
          <a:lstStyle/>
          <a:p>
            <a:pPr/>
          </a:p>
        </p:txBody>
      </p:sp>
      <p:grpSp>
        <p:nvGrpSpPr>
          <p:cNvPr id="193" name="Group"/>
          <p:cNvGrpSpPr/>
          <p:nvPr/>
        </p:nvGrpSpPr>
        <p:grpSpPr>
          <a:xfrm>
            <a:off x="1825625" y="4554537"/>
            <a:ext cx="2195513" cy="539751"/>
            <a:chOff x="0" y="0"/>
            <a:chExt cx="2195512" cy="539750"/>
          </a:xfrm>
        </p:grpSpPr>
        <p:grpSp>
          <p:nvGrpSpPr>
            <p:cNvPr id="191" name="Group"/>
            <p:cNvGrpSpPr/>
            <p:nvPr/>
          </p:nvGrpSpPr>
          <p:grpSpPr>
            <a:xfrm>
              <a:off x="157162" y="0"/>
              <a:ext cx="2038351" cy="539750"/>
              <a:chOff x="0" y="0"/>
              <a:chExt cx="2038350" cy="539750"/>
            </a:xfrm>
          </p:grpSpPr>
          <p:sp>
            <p:nvSpPr>
              <p:cNvPr id="189" name="Rectangle"/>
              <p:cNvSpPr/>
              <p:nvPr/>
            </p:nvSpPr>
            <p:spPr>
              <a:xfrm>
                <a:off x="0" y="0"/>
                <a:ext cx="2038350" cy="53975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800"/>
                </a:pPr>
              </a:p>
            </p:txBody>
          </p:sp>
          <p:sp>
            <p:nvSpPr>
              <p:cNvPr id="190" name="Adipocyte"/>
              <p:cNvSpPr txBox="1"/>
              <p:nvPr/>
            </p:nvSpPr>
            <p:spPr>
              <a:xfrm>
                <a:off x="107622" y="26771"/>
                <a:ext cx="1823106"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800"/>
                </a:lvl1pPr>
              </a:lstStyle>
              <a:p>
                <a:pPr/>
                <a:r>
                  <a:t>Adipocyte</a:t>
                </a:r>
              </a:p>
            </p:txBody>
          </p:sp>
        </p:grpSp>
        <p:sp>
          <p:nvSpPr>
            <p:cNvPr id="192" name="Rectangle"/>
            <p:cNvSpPr/>
            <p:nvPr/>
          </p:nvSpPr>
          <p:spPr>
            <a:xfrm>
              <a:off x="0" y="0"/>
              <a:ext cx="157163" cy="539750"/>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194" name="Triglycerides"/>
          <p:cNvSpPr txBox="1"/>
          <p:nvPr/>
        </p:nvSpPr>
        <p:spPr>
          <a:xfrm>
            <a:off x="1720532" y="2767012"/>
            <a:ext cx="2219807" cy="4739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700"/>
            </a:lvl1pPr>
          </a:lstStyle>
          <a:p>
            <a:pPr/>
            <a:r>
              <a:t>Triglycerides</a:t>
            </a:r>
          </a:p>
        </p:txBody>
      </p:sp>
      <p:grpSp>
        <p:nvGrpSpPr>
          <p:cNvPr id="199" name="Group"/>
          <p:cNvGrpSpPr/>
          <p:nvPr/>
        </p:nvGrpSpPr>
        <p:grpSpPr>
          <a:xfrm>
            <a:off x="5607050" y="2033587"/>
            <a:ext cx="1844676" cy="720726"/>
            <a:chOff x="0" y="0"/>
            <a:chExt cx="1844674" cy="720725"/>
          </a:xfrm>
        </p:grpSpPr>
        <p:grpSp>
          <p:nvGrpSpPr>
            <p:cNvPr id="197" name="Group"/>
            <p:cNvGrpSpPr/>
            <p:nvPr/>
          </p:nvGrpSpPr>
          <p:grpSpPr>
            <a:xfrm>
              <a:off x="96299" y="0"/>
              <a:ext cx="1748376" cy="720725"/>
              <a:chOff x="0" y="0"/>
              <a:chExt cx="1748375" cy="720725"/>
            </a:xfrm>
          </p:grpSpPr>
          <p:sp>
            <p:nvSpPr>
              <p:cNvPr id="195"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196" name="↓ FFA"/>
              <p:cNvSpPr txBox="1"/>
              <p:nvPr/>
            </p:nvSpPr>
            <p:spPr>
              <a:xfrm>
                <a:off x="433601" y="139967"/>
                <a:ext cx="881173" cy="440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a:solidFill>
                      <a:srgbClr val="C80000"/>
                    </a:solidFill>
                  </a:defRPr>
                </a:pPr>
                <a:r>
                  <a:rPr b="0">
                    <a:latin typeface="Symbol"/>
                    <a:ea typeface="Symbol"/>
                    <a:cs typeface="Symbol"/>
                    <a:sym typeface="Symbol"/>
                  </a:rPr>
                  <a:t>¯</a:t>
                </a:r>
                <a:r>
                  <a:rPr b="0">
                    <a:solidFill>
                      <a:srgbClr val="000000"/>
                    </a:solidFill>
                  </a:rPr>
                  <a:t> </a:t>
                </a:r>
                <a:r>
                  <a:rPr sz="2400">
                    <a:solidFill>
                      <a:srgbClr val="000000"/>
                    </a:solidFill>
                  </a:rPr>
                  <a:t>FFA</a:t>
                </a:r>
              </a:p>
            </p:txBody>
          </p:sp>
        </p:grpSp>
        <p:sp>
          <p:nvSpPr>
            <p:cNvPr id="198"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204" name="Group"/>
          <p:cNvGrpSpPr/>
          <p:nvPr/>
        </p:nvGrpSpPr>
        <p:grpSpPr>
          <a:xfrm>
            <a:off x="5607050" y="3384550"/>
            <a:ext cx="1844676" cy="720725"/>
            <a:chOff x="0" y="0"/>
            <a:chExt cx="1844674" cy="720725"/>
          </a:xfrm>
        </p:grpSpPr>
        <p:grpSp>
          <p:nvGrpSpPr>
            <p:cNvPr id="202" name="Group"/>
            <p:cNvGrpSpPr/>
            <p:nvPr/>
          </p:nvGrpSpPr>
          <p:grpSpPr>
            <a:xfrm>
              <a:off x="96299" y="0"/>
              <a:ext cx="1748376" cy="720725"/>
              <a:chOff x="0" y="0"/>
              <a:chExt cx="1748375" cy="720725"/>
            </a:xfrm>
          </p:grpSpPr>
          <p:sp>
            <p:nvSpPr>
              <p:cNvPr id="200"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201" name="↓ Glycerol"/>
              <p:cNvSpPr txBox="1"/>
              <p:nvPr/>
            </p:nvSpPr>
            <p:spPr>
              <a:xfrm>
                <a:off x="111537" y="139967"/>
                <a:ext cx="1525301" cy="440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a:solidFill>
                      <a:srgbClr val="C80000"/>
                    </a:solidFill>
                  </a:defRPr>
                </a:pPr>
                <a:r>
                  <a:rPr b="0">
                    <a:latin typeface="Symbol"/>
                    <a:ea typeface="Symbol"/>
                    <a:cs typeface="Symbol"/>
                    <a:sym typeface="Symbol"/>
                  </a:rPr>
                  <a:t>¯</a:t>
                </a:r>
                <a:r>
                  <a:rPr b="0">
                    <a:solidFill>
                      <a:srgbClr val="000000"/>
                    </a:solidFill>
                  </a:rPr>
                  <a:t> </a:t>
                </a:r>
                <a:r>
                  <a:rPr sz="2400">
                    <a:solidFill>
                      <a:srgbClr val="000000"/>
                    </a:solidFill>
                  </a:rPr>
                  <a:t>Glycerol</a:t>
                </a:r>
              </a:p>
            </p:txBody>
          </p:sp>
        </p:grpSp>
        <p:sp>
          <p:nvSpPr>
            <p:cNvPr id="203"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205" name="Shape"/>
          <p:cNvSpPr/>
          <p:nvPr/>
        </p:nvSpPr>
        <p:spPr>
          <a:xfrm>
            <a:off x="1511300" y="1752600"/>
            <a:ext cx="2655888" cy="265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w="12700">
            <a:miter lim="400000"/>
          </a:ln>
        </p:spPr>
        <p:txBody>
          <a:bodyPr lIns="45719" rIns="45719" anchor="ctr"/>
          <a:lstStyle/>
          <a:p>
            <a:pPr/>
          </a:p>
        </p:txBody>
      </p:sp>
      <p:grpSp>
        <p:nvGrpSpPr>
          <p:cNvPr id="209" name="Group"/>
          <p:cNvGrpSpPr/>
          <p:nvPr/>
        </p:nvGrpSpPr>
        <p:grpSpPr>
          <a:xfrm>
            <a:off x="4121149" y="2323671"/>
            <a:ext cx="1464768" cy="1568679"/>
            <a:chOff x="0" y="0"/>
            <a:chExt cx="1464766" cy="1568678"/>
          </a:xfrm>
        </p:grpSpPr>
        <p:sp>
          <p:nvSpPr>
            <p:cNvPr id="206" name="Rectangle"/>
            <p:cNvSpPr/>
            <p:nvPr/>
          </p:nvSpPr>
          <p:spPr>
            <a:xfrm>
              <a:off x="0" y="664003"/>
              <a:ext cx="717550" cy="180976"/>
            </a:xfrm>
            <a:prstGeom prst="rect">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207" name="Arrow"/>
            <p:cNvSpPr/>
            <p:nvPr/>
          </p:nvSpPr>
          <p:spPr>
            <a:xfrm rot="19200000">
              <a:off x="449262" y="295703"/>
              <a:ext cx="1035051" cy="315914"/>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208" name="Arrow"/>
            <p:cNvSpPr/>
            <p:nvPr/>
          </p:nvSpPr>
          <p:spPr>
            <a:xfrm rot="2700000">
              <a:off x="450056" y="933085"/>
              <a:ext cx="1035051" cy="315913"/>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grpSp>
      <p:sp>
        <p:nvSpPr>
          <p:cNvPr id="210" name="FFA: free fatty acids"/>
          <p:cNvSpPr txBox="1"/>
          <p:nvPr/>
        </p:nvSpPr>
        <p:spPr>
          <a:xfrm>
            <a:off x="387032" y="5589587"/>
            <a:ext cx="190714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lvl1pPr>
          </a:lstStyle>
          <a:p>
            <a:pPr/>
            <a:r>
              <a:t>FFA: free fatty acids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p:cNvSpPr/>
          <p:nvPr/>
        </p:nvSpPr>
        <p:spPr>
          <a:xfrm>
            <a:off x="320675" y="1223962"/>
            <a:ext cx="8482013" cy="468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solidFill>
            <a:srgbClr val="FFFFFF">
              <a:alpha val="50000"/>
            </a:srgbClr>
          </a:solidFill>
          <a:ln w="28575">
            <a:solidFill>
              <a:srgbClr val="C80000"/>
            </a:solidFill>
          </a:ln>
        </p:spPr>
        <p:txBody>
          <a:bodyPr lIns="45719" rIns="45719"/>
          <a:lstStyle/>
          <a:p>
            <a:pPr/>
          </a:p>
        </p:txBody>
      </p:sp>
      <p:sp>
        <p:nvSpPr>
          <p:cNvPr id="215" name="Adipose Physiology"/>
          <p:cNvSpPr txBox="1"/>
          <p:nvPr>
            <p:ph type="title"/>
          </p:nvPr>
        </p:nvSpPr>
        <p:spPr>
          <a:prstGeom prst="rect">
            <a:avLst/>
          </a:prstGeom>
        </p:spPr>
        <p:txBody>
          <a:bodyPr/>
          <a:lstStyle>
            <a:lvl1pPr>
              <a:defRPr>
                <a:solidFill>
                  <a:srgbClr val="000000"/>
                </a:solidFill>
              </a:defRPr>
            </a:lvl1pPr>
          </a:lstStyle>
          <a:p>
            <a:pPr/>
            <a:r>
              <a:t>Adipose Physiology</a:t>
            </a:r>
          </a:p>
        </p:txBody>
      </p:sp>
      <p:sp>
        <p:nvSpPr>
          <p:cNvPr id="216" name="Growth hormone…"/>
          <p:cNvSpPr txBox="1"/>
          <p:nvPr/>
        </p:nvSpPr>
        <p:spPr>
          <a:xfrm>
            <a:off x="3492182" y="1212850"/>
            <a:ext cx="2024699"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Growth hormone</a:t>
            </a:r>
          </a:p>
          <a:p>
            <a:pPr>
              <a:defRPr b="1"/>
            </a:pPr>
            <a:r>
              <a:t>catecholamines</a:t>
            </a:r>
          </a:p>
        </p:txBody>
      </p:sp>
      <p:sp>
        <p:nvSpPr>
          <p:cNvPr id="217" name="Line"/>
          <p:cNvSpPr/>
          <p:nvPr/>
        </p:nvSpPr>
        <p:spPr>
          <a:xfrm>
            <a:off x="4410075" y="1854200"/>
            <a:ext cx="0" cy="1079500"/>
          </a:xfrm>
          <a:prstGeom prst="line">
            <a:avLst/>
          </a:prstGeom>
          <a:ln w="57150">
            <a:solidFill>
              <a:srgbClr val="000000"/>
            </a:solidFill>
            <a:tailEnd type="triangle"/>
          </a:ln>
        </p:spPr>
        <p:txBody>
          <a:bodyPr lIns="45719" rIns="45719"/>
          <a:lstStyle/>
          <a:p>
            <a:pPr/>
          </a:p>
        </p:txBody>
      </p:sp>
      <p:grpSp>
        <p:nvGrpSpPr>
          <p:cNvPr id="222" name="Group"/>
          <p:cNvGrpSpPr/>
          <p:nvPr/>
        </p:nvGrpSpPr>
        <p:grpSpPr>
          <a:xfrm>
            <a:off x="1825625" y="4554537"/>
            <a:ext cx="2195513" cy="539751"/>
            <a:chOff x="0" y="0"/>
            <a:chExt cx="2195512" cy="539750"/>
          </a:xfrm>
        </p:grpSpPr>
        <p:grpSp>
          <p:nvGrpSpPr>
            <p:cNvPr id="220" name="Group"/>
            <p:cNvGrpSpPr/>
            <p:nvPr/>
          </p:nvGrpSpPr>
          <p:grpSpPr>
            <a:xfrm>
              <a:off x="157162" y="0"/>
              <a:ext cx="2038351" cy="539750"/>
              <a:chOff x="0" y="0"/>
              <a:chExt cx="2038350" cy="539750"/>
            </a:xfrm>
          </p:grpSpPr>
          <p:sp>
            <p:nvSpPr>
              <p:cNvPr id="218" name="Rectangle"/>
              <p:cNvSpPr/>
              <p:nvPr/>
            </p:nvSpPr>
            <p:spPr>
              <a:xfrm>
                <a:off x="0" y="0"/>
                <a:ext cx="2038350" cy="53975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800"/>
                </a:pPr>
              </a:p>
            </p:txBody>
          </p:sp>
          <p:sp>
            <p:nvSpPr>
              <p:cNvPr id="219" name="Adipocyte"/>
              <p:cNvSpPr txBox="1"/>
              <p:nvPr/>
            </p:nvSpPr>
            <p:spPr>
              <a:xfrm>
                <a:off x="107622" y="26771"/>
                <a:ext cx="1823106"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800"/>
                </a:lvl1pPr>
              </a:lstStyle>
              <a:p>
                <a:pPr/>
                <a:r>
                  <a:t>Adipocyte</a:t>
                </a:r>
              </a:p>
            </p:txBody>
          </p:sp>
        </p:grpSp>
        <p:sp>
          <p:nvSpPr>
            <p:cNvPr id="221" name="Rectangle"/>
            <p:cNvSpPr/>
            <p:nvPr/>
          </p:nvSpPr>
          <p:spPr>
            <a:xfrm>
              <a:off x="0" y="0"/>
              <a:ext cx="157163" cy="539750"/>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223" name="Triglycerides"/>
          <p:cNvSpPr txBox="1"/>
          <p:nvPr/>
        </p:nvSpPr>
        <p:spPr>
          <a:xfrm>
            <a:off x="1720532" y="2767012"/>
            <a:ext cx="2219807" cy="4739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700"/>
            </a:lvl1pPr>
          </a:lstStyle>
          <a:p>
            <a:pPr/>
            <a:r>
              <a:t>Triglycerides</a:t>
            </a:r>
          </a:p>
        </p:txBody>
      </p:sp>
      <p:grpSp>
        <p:nvGrpSpPr>
          <p:cNvPr id="228" name="Group"/>
          <p:cNvGrpSpPr/>
          <p:nvPr/>
        </p:nvGrpSpPr>
        <p:grpSpPr>
          <a:xfrm>
            <a:off x="5607050" y="2033587"/>
            <a:ext cx="1844676" cy="720726"/>
            <a:chOff x="0" y="0"/>
            <a:chExt cx="1844674" cy="720725"/>
          </a:xfrm>
        </p:grpSpPr>
        <p:grpSp>
          <p:nvGrpSpPr>
            <p:cNvPr id="226" name="Group"/>
            <p:cNvGrpSpPr/>
            <p:nvPr/>
          </p:nvGrpSpPr>
          <p:grpSpPr>
            <a:xfrm>
              <a:off x="96299" y="0"/>
              <a:ext cx="1748376" cy="720725"/>
              <a:chOff x="0" y="0"/>
              <a:chExt cx="1748375" cy="720725"/>
            </a:xfrm>
          </p:grpSpPr>
          <p:sp>
            <p:nvSpPr>
              <p:cNvPr id="224"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225" name="FFA"/>
              <p:cNvSpPr txBox="1"/>
              <p:nvPr/>
            </p:nvSpPr>
            <p:spPr>
              <a:xfrm>
                <a:off x="534284" y="141828"/>
                <a:ext cx="679808"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400"/>
                </a:lvl1pPr>
              </a:lstStyle>
              <a:p>
                <a:pPr/>
                <a:r>
                  <a:t>FFA</a:t>
                </a:r>
              </a:p>
            </p:txBody>
          </p:sp>
        </p:grpSp>
        <p:sp>
          <p:nvSpPr>
            <p:cNvPr id="227"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233" name="Group"/>
          <p:cNvGrpSpPr/>
          <p:nvPr/>
        </p:nvGrpSpPr>
        <p:grpSpPr>
          <a:xfrm>
            <a:off x="5607050" y="3384550"/>
            <a:ext cx="1844676" cy="720725"/>
            <a:chOff x="0" y="0"/>
            <a:chExt cx="1844674" cy="720725"/>
          </a:xfrm>
        </p:grpSpPr>
        <p:grpSp>
          <p:nvGrpSpPr>
            <p:cNvPr id="231" name="Group"/>
            <p:cNvGrpSpPr/>
            <p:nvPr/>
          </p:nvGrpSpPr>
          <p:grpSpPr>
            <a:xfrm>
              <a:off x="96299" y="0"/>
              <a:ext cx="1748376" cy="720725"/>
              <a:chOff x="0" y="0"/>
              <a:chExt cx="1748375" cy="720725"/>
            </a:xfrm>
          </p:grpSpPr>
          <p:sp>
            <p:nvSpPr>
              <p:cNvPr id="229"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230" name="Glycerol"/>
              <p:cNvSpPr txBox="1"/>
              <p:nvPr/>
            </p:nvSpPr>
            <p:spPr>
              <a:xfrm>
                <a:off x="212219" y="141828"/>
                <a:ext cx="1323937"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400"/>
                </a:lvl1pPr>
              </a:lstStyle>
              <a:p>
                <a:pPr/>
                <a:r>
                  <a:t>Glycerol</a:t>
                </a:r>
              </a:p>
            </p:txBody>
          </p:sp>
        </p:grpSp>
        <p:sp>
          <p:nvSpPr>
            <p:cNvPr id="232"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234" name="Shape"/>
          <p:cNvSpPr/>
          <p:nvPr/>
        </p:nvSpPr>
        <p:spPr>
          <a:xfrm>
            <a:off x="1511300" y="1752600"/>
            <a:ext cx="2655888" cy="265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w="12700">
            <a:miter lim="400000"/>
          </a:ln>
        </p:spPr>
        <p:txBody>
          <a:bodyPr lIns="45719" rIns="45719" anchor="ctr"/>
          <a:lstStyle/>
          <a:p>
            <a:pPr/>
          </a:p>
        </p:txBody>
      </p:sp>
      <p:grpSp>
        <p:nvGrpSpPr>
          <p:cNvPr id="238" name="Group"/>
          <p:cNvGrpSpPr/>
          <p:nvPr/>
        </p:nvGrpSpPr>
        <p:grpSpPr>
          <a:xfrm>
            <a:off x="4121149" y="2323671"/>
            <a:ext cx="1464768" cy="1568679"/>
            <a:chOff x="0" y="0"/>
            <a:chExt cx="1464766" cy="1568678"/>
          </a:xfrm>
        </p:grpSpPr>
        <p:sp>
          <p:nvSpPr>
            <p:cNvPr id="235" name="Rectangle"/>
            <p:cNvSpPr/>
            <p:nvPr/>
          </p:nvSpPr>
          <p:spPr>
            <a:xfrm>
              <a:off x="0" y="664003"/>
              <a:ext cx="717550" cy="180976"/>
            </a:xfrm>
            <a:prstGeom prst="rect">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236" name="Arrow"/>
            <p:cNvSpPr/>
            <p:nvPr/>
          </p:nvSpPr>
          <p:spPr>
            <a:xfrm rot="19200000">
              <a:off x="449262" y="295703"/>
              <a:ext cx="1035051" cy="315914"/>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237" name="Arrow"/>
            <p:cNvSpPr/>
            <p:nvPr/>
          </p:nvSpPr>
          <p:spPr>
            <a:xfrm rot="2700000">
              <a:off x="450056" y="933085"/>
              <a:ext cx="1035051" cy="315913"/>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grpSp>
      <p:sp>
        <p:nvSpPr>
          <p:cNvPr id="239" name="FFA: free fatty acids"/>
          <p:cNvSpPr txBox="1"/>
          <p:nvPr/>
        </p:nvSpPr>
        <p:spPr>
          <a:xfrm>
            <a:off x="387032" y="5543550"/>
            <a:ext cx="190714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lvl1pPr>
          </a:lstStyle>
          <a:p>
            <a:pPr/>
            <a:r>
              <a:t>FFA: free fatty acids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6"/>
                                        </p:tgtEl>
                                        <p:attrNameLst>
                                          <p:attrName>style.visibility</p:attrName>
                                        </p:attrNameLst>
                                      </p:cBhvr>
                                      <p:to>
                                        <p:strVal val="visible"/>
                                      </p:to>
                                    </p:set>
                                    <p:anim calcmode="lin" valueType="num">
                                      <p:cBhvr>
                                        <p:cTn id="7" dur="1000" fill="hold"/>
                                        <p:tgtEl>
                                          <p:spTgt spid="216"/>
                                        </p:tgtEl>
                                        <p:attrNameLst>
                                          <p:attrName>ppt_x</p:attrName>
                                        </p:attrNameLst>
                                      </p:cBhvr>
                                      <p:tavLst>
                                        <p:tav tm="0">
                                          <p:val>
                                            <p:strVal val="#ppt_x"/>
                                          </p:val>
                                        </p:tav>
                                        <p:tav tm="100000">
                                          <p:val>
                                            <p:strVal val="#ppt_x"/>
                                          </p:val>
                                        </p:tav>
                                      </p:tavLst>
                                    </p:anim>
                                    <p:anim calcmode="lin" valueType="num">
                                      <p:cBhvr>
                                        <p:cTn id="8" dur="1000" fill="hold"/>
                                        <p:tgtEl>
                                          <p:spTgt spid="21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1" presetID="2" grpId="2" fill="hold">
                                  <p:stCondLst>
                                    <p:cond delay="0"/>
                                  </p:stCondLst>
                                  <p:iterate type="el" backwards="0">
                                    <p:tmAbs val="0"/>
                                  </p:iterate>
                                  <p:childTnLst>
                                    <p:set>
                                      <p:cBhvr>
                                        <p:cTn id="11" fill="hold"/>
                                        <p:tgtEl>
                                          <p:spTgt spid="217"/>
                                        </p:tgtEl>
                                        <p:attrNameLst>
                                          <p:attrName>style.visibility</p:attrName>
                                        </p:attrNameLst>
                                      </p:cBhvr>
                                      <p:to>
                                        <p:strVal val="visible"/>
                                      </p:to>
                                    </p:set>
                                    <p:anim calcmode="lin" valueType="num">
                                      <p:cBhvr>
                                        <p:cTn id="12" dur="1000" fill="hold"/>
                                        <p:tgtEl>
                                          <p:spTgt spid="217"/>
                                        </p:tgtEl>
                                        <p:attrNameLst>
                                          <p:attrName>ppt_x</p:attrName>
                                        </p:attrNameLst>
                                      </p:cBhvr>
                                      <p:tavLst>
                                        <p:tav tm="0">
                                          <p:val>
                                            <p:strVal val="#ppt_x"/>
                                          </p:val>
                                        </p:tav>
                                        <p:tav tm="100000">
                                          <p:val>
                                            <p:strVal val="#ppt_x"/>
                                          </p:val>
                                        </p:tav>
                                      </p:tavLst>
                                    </p:anim>
                                    <p:anim calcmode="lin" valueType="num">
                                      <p:cBhvr>
                                        <p:cTn id="13" dur="1000" fill="hold"/>
                                        <p:tgtEl>
                                          <p:spTgt spid="2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P build="whole" bldLvl="1" animBg="1" rev="0" advAuto="0" spid="217"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p:cNvSpPr/>
          <p:nvPr/>
        </p:nvSpPr>
        <p:spPr>
          <a:xfrm>
            <a:off x="320675" y="1223962"/>
            <a:ext cx="8482013" cy="468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solidFill>
            <a:srgbClr val="FFFFFF">
              <a:alpha val="50000"/>
            </a:srgbClr>
          </a:solidFill>
          <a:ln w="28575">
            <a:solidFill>
              <a:srgbClr val="C80000"/>
            </a:solidFill>
          </a:ln>
        </p:spPr>
        <p:txBody>
          <a:bodyPr lIns="45719" rIns="45719"/>
          <a:lstStyle/>
          <a:p>
            <a:pPr/>
          </a:p>
        </p:txBody>
      </p:sp>
      <p:sp>
        <p:nvSpPr>
          <p:cNvPr id="244" name="Adipose Physiology"/>
          <p:cNvSpPr txBox="1"/>
          <p:nvPr>
            <p:ph type="title"/>
          </p:nvPr>
        </p:nvSpPr>
        <p:spPr>
          <a:prstGeom prst="rect">
            <a:avLst/>
          </a:prstGeom>
        </p:spPr>
        <p:txBody>
          <a:bodyPr/>
          <a:lstStyle>
            <a:lvl1pPr>
              <a:defRPr>
                <a:solidFill>
                  <a:srgbClr val="000000"/>
                </a:solidFill>
              </a:defRPr>
            </a:lvl1pPr>
          </a:lstStyle>
          <a:p>
            <a:pPr/>
            <a:r>
              <a:t>Adipose Physiology</a:t>
            </a:r>
          </a:p>
        </p:txBody>
      </p:sp>
      <p:grpSp>
        <p:nvGrpSpPr>
          <p:cNvPr id="249" name="Group"/>
          <p:cNvGrpSpPr/>
          <p:nvPr/>
        </p:nvGrpSpPr>
        <p:grpSpPr>
          <a:xfrm>
            <a:off x="1825625" y="4554537"/>
            <a:ext cx="2195513" cy="539751"/>
            <a:chOff x="0" y="0"/>
            <a:chExt cx="2195512" cy="539750"/>
          </a:xfrm>
        </p:grpSpPr>
        <p:grpSp>
          <p:nvGrpSpPr>
            <p:cNvPr id="247" name="Group"/>
            <p:cNvGrpSpPr/>
            <p:nvPr/>
          </p:nvGrpSpPr>
          <p:grpSpPr>
            <a:xfrm>
              <a:off x="157162" y="0"/>
              <a:ext cx="2038351" cy="539750"/>
              <a:chOff x="0" y="0"/>
              <a:chExt cx="2038350" cy="539750"/>
            </a:xfrm>
          </p:grpSpPr>
          <p:sp>
            <p:nvSpPr>
              <p:cNvPr id="245" name="Rectangle"/>
              <p:cNvSpPr/>
              <p:nvPr/>
            </p:nvSpPr>
            <p:spPr>
              <a:xfrm>
                <a:off x="0" y="0"/>
                <a:ext cx="2038350" cy="53975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800"/>
                </a:pPr>
              </a:p>
            </p:txBody>
          </p:sp>
          <p:sp>
            <p:nvSpPr>
              <p:cNvPr id="246" name="Adipocyte"/>
              <p:cNvSpPr txBox="1"/>
              <p:nvPr/>
            </p:nvSpPr>
            <p:spPr>
              <a:xfrm>
                <a:off x="107622" y="26771"/>
                <a:ext cx="1823106"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800"/>
                </a:lvl1pPr>
              </a:lstStyle>
              <a:p>
                <a:pPr/>
                <a:r>
                  <a:t>Adipocyte</a:t>
                </a:r>
              </a:p>
            </p:txBody>
          </p:sp>
        </p:grpSp>
        <p:sp>
          <p:nvSpPr>
            <p:cNvPr id="248" name="Rectangle"/>
            <p:cNvSpPr/>
            <p:nvPr/>
          </p:nvSpPr>
          <p:spPr>
            <a:xfrm>
              <a:off x="0" y="0"/>
              <a:ext cx="157163" cy="539750"/>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250" name="Triglycerides"/>
          <p:cNvSpPr txBox="1"/>
          <p:nvPr/>
        </p:nvSpPr>
        <p:spPr>
          <a:xfrm>
            <a:off x="1720532" y="2767012"/>
            <a:ext cx="2219807" cy="4739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700"/>
            </a:lvl1pPr>
          </a:lstStyle>
          <a:p>
            <a:pPr/>
            <a:r>
              <a:t>Triglycerides</a:t>
            </a:r>
          </a:p>
        </p:txBody>
      </p:sp>
      <p:grpSp>
        <p:nvGrpSpPr>
          <p:cNvPr id="255" name="Group"/>
          <p:cNvGrpSpPr/>
          <p:nvPr/>
        </p:nvGrpSpPr>
        <p:grpSpPr>
          <a:xfrm>
            <a:off x="5607050" y="2033587"/>
            <a:ext cx="1844676" cy="720726"/>
            <a:chOff x="0" y="0"/>
            <a:chExt cx="1844674" cy="720725"/>
          </a:xfrm>
        </p:grpSpPr>
        <p:grpSp>
          <p:nvGrpSpPr>
            <p:cNvPr id="253" name="Group"/>
            <p:cNvGrpSpPr/>
            <p:nvPr/>
          </p:nvGrpSpPr>
          <p:grpSpPr>
            <a:xfrm>
              <a:off x="96299" y="0"/>
              <a:ext cx="1748376" cy="720725"/>
              <a:chOff x="0" y="0"/>
              <a:chExt cx="1748375" cy="720725"/>
            </a:xfrm>
          </p:grpSpPr>
          <p:sp>
            <p:nvSpPr>
              <p:cNvPr id="251"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252" name="↑ FFA"/>
              <p:cNvSpPr txBox="1"/>
              <p:nvPr/>
            </p:nvSpPr>
            <p:spPr>
              <a:xfrm>
                <a:off x="433601" y="139967"/>
                <a:ext cx="881173" cy="440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a:solidFill>
                      <a:srgbClr val="C80000"/>
                    </a:solidFill>
                  </a:defRPr>
                </a:pPr>
                <a:r>
                  <a:rPr b="0">
                    <a:latin typeface="Symbol"/>
                    <a:ea typeface="Symbol"/>
                    <a:cs typeface="Symbol"/>
                    <a:sym typeface="Symbol"/>
                  </a:rPr>
                  <a:t>­</a:t>
                </a:r>
                <a:r>
                  <a:rPr b="0">
                    <a:solidFill>
                      <a:srgbClr val="000000"/>
                    </a:solidFill>
                  </a:rPr>
                  <a:t> </a:t>
                </a:r>
                <a:r>
                  <a:rPr sz="2400">
                    <a:solidFill>
                      <a:srgbClr val="000000"/>
                    </a:solidFill>
                  </a:rPr>
                  <a:t>FFA</a:t>
                </a:r>
              </a:p>
            </p:txBody>
          </p:sp>
        </p:grpSp>
        <p:sp>
          <p:nvSpPr>
            <p:cNvPr id="254"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260" name="Group"/>
          <p:cNvGrpSpPr/>
          <p:nvPr/>
        </p:nvGrpSpPr>
        <p:grpSpPr>
          <a:xfrm>
            <a:off x="5607050" y="3384550"/>
            <a:ext cx="1844676" cy="720725"/>
            <a:chOff x="0" y="0"/>
            <a:chExt cx="1844674" cy="720725"/>
          </a:xfrm>
        </p:grpSpPr>
        <p:grpSp>
          <p:nvGrpSpPr>
            <p:cNvPr id="258" name="Group"/>
            <p:cNvGrpSpPr/>
            <p:nvPr/>
          </p:nvGrpSpPr>
          <p:grpSpPr>
            <a:xfrm>
              <a:off x="96299" y="0"/>
              <a:ext cx="1748376" cy="720725"/>
              <a:chOff x="0" y="0"/>
              <a:chExt cx="1748375" cy="720725"/>
            </a:xfrm>
          </p:grpSpPr>
          <p:sp>
            <p:nvSpPr>
              <p:cNvPr id="256"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257" name="↑ Glycerol"/>
              <p:cNvSpPr txBox="1"/>
              <p:nvPr/>
            </p:nvSpPr>
            <p:spPr>
              <a:xfrm>
                <a:off x="111537" y="139967"/>
                <a:ext cx="1525301" cy="440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a:solidFill>
                      <a:srgbClr val="C80000"/>
                    </a:solidFill>
                  </a:defRPr>
                </a:pPr>
                <a:r>
                  <a:rPr b="0">
                    <a:latin typeface="Symbol"/>
                    <a:ea typeface="Symbol"/>
                    <a:cs typeface="Symbol"/>
                    <a:sym typeface="Symbol"/>
                  </a:rPr>
                  <a:t>­</a:t>
                </a:r>
                <a:r>
                  <a:rPr b="0">
                    <a:solidFill>
                      <a:srgbClr val="000000"/>
                    </a:solidFill>
                  </a:rPr>
                  <a:t> </a:t>
                </a:r>
                <a:r>
                  <a:rPr sz="2400">
                    <a:solidFill>
                      <a:srgbClr val="000000"/>
                    </a:solidFill>
                  </a:rPr>
                  <a:t>Glycerol</a:t>
                </a:r>
              </a:p>
            </p:txBody>
          </p:sp>
        </p:grpSp>
        <p:sp>
          <p:nvSpPr>
            <p:cNvPr id="259"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261" name="Shape"/>
          <p:cNvSpPr/>
          <p:nvPr/>
        </p:nvSpPr>
        <p:spPr>
          <a:xfrm>
            <a:off x="1511300" y="1752600"/>
            <a:ext cx="2655888" cy="265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w="12700">
            <a:miter lim="400000"/>
          </a:ln>
        </p:spPr>
        <p:txBody>
          <a:bodyPr lIns="45719" rIns="45719" anchor="ctr"/>
          <a:lstStyle/>
          <a:p>
            <a:pPr/>
          </a:p>
        </p:txBody>
      </p:sp>
      <p:grpSp>
        <p:nvGrpSpPr>
          <p:cNvPr id="265" name="Group"/>
          <p:cNvGrpSpPr/>
          <p:nvPr/>
        </p:nvGrpSpPr>
        <p:grpSpPr>
          <a:xfrm>
            <a:off x="4121149" y="2323671"/>
            <a:ext cx="1464768" cy="1568679"/>
            <a:chOff x="0" y="0"/>
            <a:chExt cx="1464766" cy="1568678"/>
          </a:xfrm>
        </p:grpSpPr>
        <p:sp>
          <p:nvSpPr>
            <p:cNvPr id="262" name="Rectangle"/>
            <p:cNvSpPr/>
            <p:nvPr/>
          </p:nvSpPr>
          <p:spPr>
            <a:xfrm>
              <a:off x="0" y="664003"/>
              <a:ext cx="717550" cy="180976"/>
            </a:xfrm>
            <a:prstGeom prst="rect">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263" name="Arrow"/>
            <p:cNvSpPr/>
            <p:nvPr/>
          </p:nvSpPr>
          <p:spPr>
            <a:xfrm rot="19200000">
              <a:off x="449262" y="295703"/>
              <a:ext cx="1035051" cy="315914"/>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264" name="Arrow"/>
            <p:cNvSpPr/>
            <p:nvPr/>
          </p:nvSpPr>
          <p:spPr>
            <a:xfrm rot="2700000">
              <a:off x="450056" y="933085"/>
              <a:ext cx="1035051" cy="315913"/>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grpSp>
      <p:sp>
        <p:nvSpPr>
          <p:cNvPr id="266" name="Growth hormone…"/>
          <p:cNvSpPr txBox="1"/>
          <p:nvPr/>
        </p:nvSpPr>
        <p:spPr>
          <a:xfrm>
            <a:off x="3492182" y="1212850"/>
            <a:ext cx="197866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Growth hormone</a:t>
            </a:r>
          </a:p>
          <a:p>
            <a:pPr>
              <a:defRPr b="1"/>
            </a:pPr>
            <a:r>
              <a:t>catecholamines</a:t>
            </a:r>
          </a:p>
        </p:txBody>
      </p:sp>
      <p:sp>
        <p:nvSpPr>
          <p:cNvPr id="267" name="Line"/>
          <p:cNvSpPr/>
          <p:nvPr/>
        </p:nvSpPr>
        <p:spPr>
          <a:xfrm>
            <a:off x="4410075" y="1854200"/>
            <a:ext cx="0" cy="1079500"/>
          </a:xfrm>
          <a:prstGeom prst="line">
            <a:avLst/>
          </a:prstGeom>
          <a:ln w="57150">
            <a:solidFill>
              <a:srgbClr val="000000"/>
            </a:solidFill>
            <a:tailEnd type="triangle"/>
          </a:ln>
        </p:spPr>
        <p:txBody>
          <a:bodyPr lIns="45719" rIns="45719"/>
          <a:lstStyle/>
          <a:p>
            <a:pPr/>
          </a:p>
        </p:txBody>
      </p:sp>
      <p:sp>
        <p:nvSpPr>
          <p:cNvPr id="268" name="FFA: free fatty acids"/>
          <p:cNvSpPr txBox="1"/>
          <p:nvPr/>
        </p:nvSpPr>
        <p:spPr>
          <a:xfrm>
            <a:off x="387032" y="5543550"/>
            <a:ext cx="190714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lvl1pPr>
          </a:lstStyle>
          <a:p>
            <a:pPr/>
            <a:r>
              <a:t>FFA: free fatty acids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Double-click to edit"/>
          <p:cNvSpPr txBox="1"/>
          <p:nvPr>
            <p:ph type="body" idx="1"/>
          </p:nvPr>
        </p:nvSpPr>
        <p:spPr>
          <a:xfrm>
            <a:off x="476250" y="1339850"/>
            <a:ext cx="8229600" cy="4584700"/>
          </a:xfrm>
          <a:prstGeom prst="rect">
            <a:avLst/>
          </a:prstGeom>
        </p:spPr>
        <p:txBody>
          <a:bodyPr/>
          <a:lstStyle/>
          <a:p>
            <a:pPr marL="0" indent="0" defTabSz="365760">
              <a:spcBef>
                <a:spcPts val="200"/>
              </a:spcBef>
              <a:buClrTx/>
              <a:buSzTx/>
              <a:buNone/>
              <a:defRPr sz="1200"/>
            </a:pPr>
          </a:p>
        </p:txBody>
      </p:sp>
      <p:sp>
        <p:nvSpPr>
          <p:cNvPr id="273" name="Subtitle 2"/>
          <p:cNvSpPr txBox="1"/>
          <p:nvPr/>
        </p:nvSpPr>
        <p:spPr>
          <a:xfrm>
            <a:off x="476250" y="1339849"/>
            <a:ext cx="6868306" cy="446773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34210" indent="-334210">
              <a:lnSpc>
                <a:spcPct val="90000"/>
              </a:lnSpc>
              <a:spcBef>
                <a:spcPts val="600"/>
              </a:spcBef>
              <a:buSzPct val="100000"/>
              <a:buAutoNum type="arabicPeriod" startAt="1"/>
              <a:defRPr sz="2300"/>
            </a:pPr>
            <a:r>
              <a:t>Building blocks of phospholipids and glycolipids. </a:t>
            </a:r>
          </a:p>
          <a:p>
            <a:pPr marL="334210" indent="-334210">
              <a:lnSpc>
                <a:spcPct val="90000"/>
              </a:lnSpc>
              <a:spcBef>
                <a:spcPts val="600"/>
              </a:spcBef>
              <a:buSzPct val="100000"/>
              <a:buAutoNum type="arabicPeriod" startAt="1"/>
              <a:defRPr sz="2300"/>
            </a:pPr>
            <a:r>
              <a:t>Many proteins are modified by the covalent attachment of fatty acids, which target them to membrane locations</a:t>
            </a:r>
          </a:p>
          <a:p>
            <a:pPr marL="334210" indent="-334210">
              <a:lnSpc>
                <a:spcPct val="90000"/>
              </a:lnSpc>
              <a:spcBef>
                <a:spcPts val="600"/>
              </a:spcBef>
              <a:buSzPct val="100000"/>
              <a:buAutoNum type="arabicPeriod" startAt="1"/>
              <a:defRPr sz="2300"/>
            </a:pPr>
            <a:r>
              <a:t>Fatty acids are fuel molecules. Stored as TG. FA mobilized from TG are oxidized to meet the energy needs of a cell or organism.</a:t>
            </a:r>
          </a:p>
          <a:p>
            <a:pPr marL="334210" indent="-334210">
              <a:lnSpc>
                <a:spcPct val="90000"/>
              </a:lnSpc>
              <a:spcBef>
                <a:spcPts val="600"/>
              </a:spcBef>
              <a:buSzPct val="100000"/>
              <a:buAutoNum type="arabicPeriod" startAt="1"/>
              <a:defRPr sz="2300"/>
            </a:pPr>
            <a:r>
              <a:t>FA derivatives serve as hormones and intracellular messengers e.g. steroids, sex hormones and prostaglandins.</a:t>
            </a:r>
          </a:p>
        </p:txBody>
      </p:sp>
      <p:sp>
        <p:nvSpPr>
          <p:cNvPr id="274" name="Fatty acids have four major physiological roles:"/>
          <p:cNvSpPr txBox="1"/>
          <p:nvPr/>
        </p:nvSpPr>
        <p:spPr>
          <a:xfrm>
            <a:off x="1219976" y="594473"/>
            <a:ext cx="6704048" cy="44935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spcBef>
                <a:spcPts val="600"/>
              </a:spcBef>
              <a:defRPr sz="2500"/>
            </a:lvl1pPr>
          </a:lstStyle>
          <a:p>
            <a:pPr/>
            <a:r>
              <a:t>Fatty acids have four major physiological roles: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Rectangle"/>
          <p:cNvSpPr/>
          <p:nvPr/>
        </p:nvSpPr>
        <p:spPr>
          <a:xfrm>
            <a:off x="935037" y="1268412"/>
            <a:ext cx="7313613" cy="4635501"/>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lgn="ctr"/>
          </a:p>
        </p:txBody>
      </p:sp>
      <p:sp>
        <p:nvSpPr>
          <p:cNvPr id="277" name="Rectangle"/>
          <p:cNvSpPr/>
          <p:nvPr/>
        </p:nvSpPr>
        <p:spPr>
          <a:xfrm>
            <a:off x="2554287" y="1584325"/>
            <a:ext cx="1125538" cy="269875"/>
          </a:xfrm>
          <a:prstGeom prst="rect">
            <a:avLst/>
          </a:prstGeom>
          <a:solidFill>
            <a:srgbClr val="FFFFFF"/>
          </a:solidFill>
          <a:ln>
            <a:solidFill>
              <a:srgbClr val="F7FCFF"/>
            </a:solidFill>
          </a:ln>
        </p:spPr>
        <p:txBody>
          <a:bodyPr lIns="45719" rIns="45719" anchor="ctr"/>
          <a:lstStyle/>
          <a:p>
            <a:pPr/>
          </a:p>
        </p:txBody>
      </p:sp>
      <p:sp>
        <p:nvSpPr>
          <p:cNvPr id="278" name="Rectangle"/>
          <p:cNvSpPr/>
          <p:nvPr/>
        </p:nvSpPr>
        <p:spPr>
          <a:xfrm>
            <a:off x="2554287" y="1882775"/>
            <a:ext cx="1125538" cy="269875"/>
          </a:xfrm>
          <a:prstGeom prst="rect">
            <a:avLst/>
          </a:prstGeom>
          <a:solidFill>
            <a:srgbClr val="FFFFFF"/>
          </a:solidFill>
          <a:ln>
            <a:solidFill>
              <a:srgbClr val="F7FCFF"/>
            </a:solidFill>
          </a:ln>
        </p:spPr>
        <p:txBody>
          <a:bodyPr lIns="45719" rIns="45719" anchor="ctr"/>
          <a:lstStyle/>
          <a:p>
            <a:pPr/>
          </a:p>
        </p:txBody>
      </p:sp>
      <p:graphicFrame>
        <p:nvGraphicFramePr>
          <p:cNvPr id="279" name="Scatter Chart"/>
          <p:cNvGraphicFramePr/>
          <p:nvPr/>
        </p:nvGraphicFramePr>
        <p:xfrm>
          <a:off x="1296571" y="1217832"/>
          <a:ext cx="6940322" cy="4157421"/>
        </p:xfrm>
        <a:graphic xmlns:a="http://schemas.openxmlformats.org/drawingml/2006/main">
          <a:graphicData uri="http://schemas.openxmlformats.org/drawingml/2006/chart">
            <c:chart xmlns:c="http://schemas.openxmlformats.org/drawingml/2006/chart" r:id="rId3"/>
          </a:graphicData>
        </a:graphic>
      </p:graphicFrame>
      <p:sp>
        <p:nvSpPr>
          <p:cNvPr id="280" name="kcal/day"/>
          <p:cNvSpPr txBox="1"/>
          <p:nvPr/>
        </p:nvSpPr>
        <p:spPr>
          <a:xfrm>
            <a:off x="4220845" y="5408612"/>
            <a:ext cx="1106746"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kcal/day</a:t>
            </a:r>
          </a:p>
        </p:txBody>
      </p:sp>
      <p:sp>
        <p:nvSpPr>
          <p:cNvPr id="281" name="Palmitate release (μmol/min)"/>
          <p:cNvSpPr txBox="1"/>
          <p:nvPr/>
        </p:nvSpPr>
        <p:spPr>
          <a:xfrm rot="16200000">
            <a:off x="-591654" y="3035669"/>
            <a:ext cx="3539590" cy="3973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000"/>
            </a:pPr>
            <a:r>
              <a:t>Palmitate release (</a:t>
            </a:r>
            <a:r>
              <a:rPr b="0">
                <a:latin typeface="Symbol"/>
                <a:ea typeface="Symbol"/>
                <a:cs typeface="Symbol"/>
                <a:sym typeface="Symbol"/>
              </a:rPr>
              <a:t>m</a:t>
            </a:r>
            <a:r>
              <a:t>mol/min)</a:t>
            </a:r>
          </a:p>
        </p:txBody>
      </p:sp>
      <p:sp>
        <p:nvSpPr>
          <p:cNvPr id="282" name="Resting Energy Expenditure vs. Free Fatty Acid Flux"/>
          <p:cNvSpPr txBox="1"/>
          <p:nvPr>
            <p:ph type="title"/>
          </p:nvPr>
        </p:nvSpPr>
        <p:spPr>
          <a:prstGeom prst="rect">
            <a:avLst/>
          </a:prstGeom>
        </p:spPr>
        <p:txBody>
          <a:bodyPr/>
          <a:lstStyle/>
          <a:p>
            <a:pPr>
              <a:defRPr>
                <a:solidFill>
                  <a:srgbClr val="000000"/>
                </a:solidFill>
              </a:defRPr>
            </a:pPr>
            <a:r>
              <a:t>Resting Energy Expenditure vs. </a:t>
            </a:r>
            <a:r>
              <a:rPr>
                <a:solidFill>
                  <a:srgbClr val="333333"/>
                </a:solidFill>
              </a:rPr>
              <a:t>Free Fatty Acid</a:t>
            </a:r>
            <a:r>
              <a:t> Flux</a:t>
            </a:r>
          </a:p>
        </p:txBody>
      </p:sp>
      <p:sp>
        <p:nvSpPr>
          <p:cNvPr id="283" name="Circle"/>
          <p:cNvSpPr/>
          <p:nvPr/>
        </p:nvSpPr>
        <p:spPr>
          <a:xfrm>
            <a:off x="2644775" y="1673225"/>
            <a:ext cx="134938" cy="134938"/>
          </a:xfrm>
          <a:prstGeom prst="ellipse">
            <a:avLst/>
          </a:prstGeom>
          <a:solidFill>
            <a:srgbClr val="FFFF00"/>
          </a:solidFill>
          <a:ln>
            <a:solidFill>
              <a:srgbClr val="FFFF00"/>
            </a:solidFill>
          </a:ln>
        </p:spPr>
        <p:txBody>
          <a:bodyPr lIns="45719" rIns="45719" anchor="ctr"/>
          <a:lstStyle/>
          <a:p>
            <a:pPr/>
          </a:p>
        </p:txBody>
      </p:sp>
      <p:sp>
        <p:nvSpPr>
          <p:cNvPr id="284" name="Women"/>
          <p:cNvSpPr txBox="1"/>
          <p:nvPr/>
        </p:nvSpPr>
        <p:spPr>
          <a:xfrm>
            <a:off x="2825432" y="1562100"/>
            <a:ext cx="83419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Women</a:t>
            </a:r>
          </a:p>
        </p:txBody>
      </p:sp>
      <p:sp>
        <p:nvSpPr>
          <p:cNvPr id="285" name="Square"/>
          <p:cNvSpPr/>
          <p:nvPr/>
        </p:nvSpPr>
        <p:spPr>
          <a:xfrm>
            <a:off x="2644775" y="1943100"/>
            <a:ext cx="134938" cy="134938"/>
          </a:xfrm>
          <a:prstGeom prst="rect">
            <a:avLst/>
          </a:prstGeom>
          <a:solidFill>
            <a:srgbClr val="E20000"/>
          </a:solidFill>
          <a:ln>
            <a:solidFill>
              <a:srgbClr val="E20000"/>
            </a:solidFill>
          </a:ln>
        </p:spPr>
        <p:txBody>
          <a:bodyPr lIns="45719" rIns="45719" anchor="ctr"/>
          <a:lstStyle/>
          <a:p>
            <a:pPr/>
          </a:p>
        </p:txBody>
      </p:sp>
      <p:sp>
        <p:nvSpPr>
          <p:cNvPr id="286" name="Men"/>
          <p:cNvSpPr txBox="1"/>
          <p:nvPr/>
        </p:nvSpPr>
        <p:spPr>
          <a:xfrm>
            <a:off x="2825432" y="1855787"/>
            <a:ext cx="510541"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Men</a:t>
            </a:r>
          </a:p>
        </p:txBody>
      </p:sp>
      <p:sp>
        <p:nvSpPr>
          <p:cNvPr id="287" name="Rectangle"/>
          <p:cNvSpPr/>
          <p:nvPr/>
        </p:nvSpPr>
        <p:spPr>
          <a:xfrm>
            <a:off x="2463800" y="1538287"/>
            <a:ext cx="1306513" cy="676276"/>
          </a:xfrm>
          <a:prstGeom prst="rect">
            <a:avLst/>
          </a:prstGeom>
          <a:ln>
            <a:solidFill>
              <a:srgbClr val="FFFFFF"/>
            </a:solidFill>
          </a:ln>
        </p:spPr>
        <p:txBody>
          <a:bodyPr lIns="45719" rIns="45719" anchor="ctr"/>
          <a:lstStyle/>
          <a:p>
            <a:pPr/>
          </a:p>
        </p:txBody>
      </p:sp>
      <p:grpSp>
        <p:nvGrpSpPr>
          <p:cNvPr id="290" name="Group"/>
          <p:cNvGrpSpPr/>
          <p:nvPr/>
        </p:nvGrpSpPr>
        <p:grpSpPr>
          <a:xfrm>
            <a:off x="5246687" y="6443662"/>
            <a:ext cx="3697288" cy="360363"/>
            <a:chOff x="0" y="0"/>
            <a:chExt cx="3697287" cy="360362"/>
          </a:xfrm>
        </p:grpSpPr>
        <p:sp>
          <p:nvSpPr>
            <p:cNvPr id="288" name="Rectangle"/>
            <p:cNvSpPr/>
            <p:nvPr/>
          </p:nvSpPr>
          <p:spPr>
            <a:xfrm>
              <a:off x="0" y="0"/>
              <a:ext cx="3697288"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289" name="Adapted from Nielsen S et al.  J Clin Invest 2003; 111: 981-8"/>
            <p:cNvSpPr txBox="1"/>
            <p:nvPr/>
          </p:nvSpPr>
          <p:spPr>
            <a:xfrm>
              <a:off x="45719" y="66688"/>
              <a:ext cx="3495066"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Nielsen S et al.  J Clin Invest 2003; 111: 981-8</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Rectangle"/>
          <p:cNvSpPr/>
          <p:nvPr/>
        </p:nvSpPr>
        <p:spPr>
          <a:xfrm>
            <a:off x="4581525" y="1268412"/>
            <a:ext cx="3411538" cy="4456113"/>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sp>
        <p:nvSpPr>
          <p:cNvPr id="295" name="Rectangle"/>
          <p:cNvSpPr/>
          <p:nvPr/>
        </p:nvSpPr>
        <p:spPr>
          <a:xfrm>
            <a:off x="927100" y="1268412"/>
            <a:ext cx="3411538" cy="4456113"/>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sp>
        <p:nvSpPr>
          <p:cNvPr id="296" name="Intra-abdominal (Visceral) Fat Area vs. Residual Palmitate Flux"/>
          <p:cNvSpPr txBox="1"/>
          <p:nvPr>
            <p:ph type="title"/>
          </p:nvPr>
        </p:nvSpPr>
        <p:spPr>
          <a:prstGeom prst="rect">
            <a:avLst/>
          </a:prstGeom>
        </p:spPr>
        <p:txBody>
          <a:bodyPr/>
          <a:lstStyle>
            <a:lvl1pPr>
              <a:defRPr>
                <a:solidFill>
                  <a:srgbClr val="000000"/>
                </a:solidFill>
              </a:defRPr>
            </a:lvl1pPr>
          </a:lstStyle>
          <a:p>
            <a:pPr/>
            <a:r>
              <a:t>Intra-abdominal (Visceral) Fat Area vs. Residual Palmitate Flux</a:t>
            </a:r>
          </a:p>
        </p:txBody>
      </p:sp>
      <p:sp>
        <p:nvSpPr>
          <p:cNvPr id="297" name="Line"/>
          <p:cNvSpPr/>
          <p:nvPr/>
        </p:nvSpPr>
        <p:spPr>
          <a:xfrm flipH="1">
            <a:off x="1470024" y="1700212"/>
            <a:ext cx="2" cy="3295651"/>
          </a:xfrm>
          <a:prstGeom prst="line">
            <a:avLst/>
          </a:prstGeom>
          <a:ln w="14288">
            <a:solidFill>
              <a:srgbClr val="000000"/>
            </a:solidFill>
            <a:miter/>
          </a:ln>
        </p:spPr>
        <p:txBody>
          <a:bodyPr lIns="45719" rIns="45719"/>
          <a:lstStyle/>
          <a:p>
            <a:pPr/>
          </a:p>
        </p:txBody>
      </p:sp>
      <p:sp>
        <p:nvSpPr>
          <p:cNvPr id="298" name="Line"/>
          <p:cNvSpPr/>
          <p:nvPr/>
        </p:nvSpPr>
        <p:spPr>
          <a:xfrm>
            <a:off x="1466850" y="1687512"/>
            <a:ext cx="98425" cy="1"/>
          </a:xfrm>
          <a:prstGeom prst="line">
            <a:avLst/>
          </a:prstGeom>
          <a:ln w="14288">
            <a:solidFill>
              <a:srgbClr val="000000"/>
            </a:solidFill>
            <a:miter/>
          </a:ln>
        </p:spPr>
        <p:txBody>
          <a:bodyPr lIns="45719" rIns="45719"/>
          <a:lstStyle/>
          <a:p>
            <a:pPr/>
          </a:p>
        </p:txBody>
      </p:sp>
      <p:sp>
        <p:nvSpPr>
          <p:cNvPr id="299" name="Line"/>
          <p:cNvSpPr/>
          <p:nvPr/>
        </p:nvSpPr>
        <p:spPr>
          <a:xfrm>
            <a:off x="1466850" y="4995862"/>
            <a:ext cx="98425" cy="1"/>
          </a:xfrm>
          <a:prstGeom prst="line">
            <a:avLst/>
          </a:prstGeom>
          <a:ln w="14288">
            <a:solidFill>
              <a:srgbClr val="000000"/>
            </a:solidFill>
            <a:miter/>
          </a:ln>
        </p:spPr>
        <p:txBody>
          <a:bodyPr lIns="45719" rIns="45719"/>
          <a:lstStyle/>
          <a:p>
            <a:pPr/>
          </a:p>
        </p:txBody>
      </p:sp>
      <p:sp>
        <p:nvSpPr>
          <p:cNvPr id="300" name="Line"/>
          <p:cNvSpPr/>
          <p:nvPr/>
        </p:nvSpPr>
        <p:spPr>
          <a:xfrm>
            <a:off x="1466850" y="3341687"/>
            <a:ext cx="98425" cy="1"/>
          </a:xfrm>
          <a:prstGeom prst="line">
            <a:avLst/>
          </a:prstGeom>
          <a:ln w="14288">
            <a:solidFill>
              <a:srgbClr val="000000"/>
            </a:solidFill>
            <a:miter/>
          </a:ln>
        </p:spPr>
        <p:txBody>
          <a:bodyPr lIns="45719" rIns="45719"/>
          <a:lstStyle/>
          <a:p>
            <a:pPr/>
          </a:p>
        </p:txBody>
      </p:sp>
      <p:sp>
        <p:nvSpPr>
          <p:cNvPr id="301" name="Line"/>
          <p:cNvSpPr/>
          <p:nvPr/>
        </p:nvSpPr>
        <p:spPr>
          <a:xfrm>
            <a:off x="1635125" y="3278187"/>
            <a:ext cx="0" cy="123826"/>
          </a:xfrm>
          <a:prstGeom prst="line">
            <a:avLst/>
          </a:prstGeom>
          <a:ln w="14288">
            <a:solidFill>
              <a:srgbClr val="000000"/>
            </a:solidFill>
            <a:miter/>
          </a:ln>
        </p:spPr>
        <p:txBody>
          <a:bodyPr lIns="45719" rIns="45719"/>
          <a:lstStyle/>
          <a:p>
            <a:pPr/>
          </a:p>
        </p:txBody>
      </p:sp>
      <p:sp>
        <p:nvSpPr>
          <p:cNvPr id="302" name="Line"/>
          <p:cNvSpPr/>
          <p:nvPr/>
        </p:nvSpPr>
        <p:spPr>
          <a:xfrm>
            <a:off x="2876550" y="3278187"/>
            <a:ext cx="0" cy="123826"/>
          </a:xfrm>
          <a:prstGeom prst="line">
            <a:avLst/>
          </a:prstGeom>
          <a:ln w="14288">
            <a:solidFill>
              <a:srgbClr val="000000"/>
            </a:solidFill>
            <a:miter/>
          </a:ln>
        </p:spPr>
        <p:txBody>
          <a:bodyPr lIns="45719" rIns="45719"/>
          <a:lstStyle/>
          <a:p>
            <a:pPr/>
          </a:p>
        </p:txBody>
      </p:sp>
      <p:sp>
        <p:nvSpPr>
          <p:cNvPr id="303" name="Line"/>
          <p:cNvSpPr/>
          <p:nvPr/>
        </p:nvSpPr>
        <p:spPr>
          <a:xfrm>
            <a:off x="3498850" y="3300412"/>
            <a:ext cx="0" cy="87313"/>
          </a:xfrm>
          <a:prstGeom prst="line">
            <a:avLst/>
          </a:prstGeom>
          <a:ln w="14288">
            <a:solidFill>
              <a:srgbClr val="000000"/>
            </a:solidFill>
            <a:miter/>
          </a:ln>
        </p:spPr>
        <p:txBody>
          <a:bodyPr lIns="45719" rIns="45719"/>
          <a:lstStyle/>
          <a:p>
            <a:pPr/>
          </a:p>
        </p:txBody>
      </p:sp>
      <p:sp>
        <p:nvSpPr>
          <p:cNvPr id="304" name="Line"/>
          <p:cNvSpPr/>
          <p:nvPr/>
        </p:nvSpPr>
        <p:spPr>
          <a:xfrm>
            <a:off x="2254250" y="3300412"/>
            <a:ext cx="0" cy="87313"/>
          </a:xfrm>
          <a:prstGeom prst="line">
            <a:avLst/>
          </a:prstGeom>
          <a:ln w="14288">
            <a:solidFill>
              <a:srgbClr val="000000"/>
            </a:solidFill>
            <a:miter/>
          </a:ln>
        </p:spPr>
        <p:txBody>
          <a:bodyPr lIns="45719" rIns="45719"/>
          <a:lstStyle/>
          <a:p>
            <a:pPr/>
          </a:p>
        </p:txBody>
      </p:sp>
      <p:sp>
        <p:nvSpPr>
          <p:cNvPr id="305" name="Line"/>
          <p:cNvSpPr/>
          <p:nvPr/>
        </p:nvSpPr>
        <p:spPr>
          <a:xfrm>
            <a:off x="4114800" y="3278187"/>
            <a:ext cx="0" cy="123826"/>
          </a:xfrm>
          <a:prstGeom prst="line">
            <a:avLst/>
          </a:prstGeom>
          <a:ln w="14288">
            <a:solidFill>
              <a:srgbClr val="000000"/>
            </a:solidFill>
            <a:miter/>
          </a:ln>
        </p:spPr>
        <p:txBody>
          <a:bodyPr lIns="45719" rIns="45719"/>
          <a:lstStyle/>
          <a:p>
            <a:pPr/>
          </a:p>
        </p:txBody>
      </p:sp>
      <p:sp>
        <p:nvSpPr>
          <p:cNvPr id="306" name="Line"/>
          <p:cNvSpPr/>
          <p:nvPr/>
        </p:nvSpPr>
        <p:spPr>
          <a:xfrm>
            <a:off x="1639887" y="3341687"/>
            <a:ext cx="2466976" cy="1"/>
          </a:xfrm>
          <a:prstGeom prst="line">
            <a:avLst/>
          </a:prstGeom>
          <a:ln w="14288">
            <a:solidFill>
              <a:srgbClr val="000000"/>
            </a:solidFill>
            <a:miter/>
          </a:ln>
        </p:spPr>
        <p:txBody>
          <a:bodyPr lIns="45719" rIns="45719"/>
          <a:lstStyle/>
          <a:p>
            <a:pPr/>
          </a:p>
        </p:txBody>
      </p:sp>
      <p:sp>
        <p:nvSpPr>
          <p:cNvPr id="307" name="Line"/>
          <p:cNvSpPr/>
          <p:nvPr/>
        </p:nvSpPr>
        <p:spPr>
          <a:xfrm>
            <a:off x="1466850" y="4167187"/>
            <a:ext cx="60325" cy="1"/>
          </a:xfrm>
          <a:prstGeom prst="line">
            <a:avLst/>
          </a:prstGeom>
          <a:ln w="14288">
            <a:solidFill>
              <a:srgbClr val="000000"/>
            </a:solidFill>
            <a:miter/>
          </a:ln>
        </p:spPr>
        <p:txBody>
          <a:bodyPr lIns="45719" rIns="45719"/>
          <a:lstStyle/>
          <a:p>
            <a:pPr/>
          </a:p>
        </p:txBody>
      </p:sp>
      <p:sp>
        <p:nvSpPr>
          <p:cNvPr id="308" name="Line"/>
          <p:cNvSpPr/>
          <p:nvPr/>
        </p:nvSpPr>
        <p:spPr>
          <a:xfrm>
            <a:off x="1466850" y="2513012"/>
            <a:ext cx="60325" cy="1"/>
          </a:xfrm>
          <a:prstGeom prst="line">
            <a:avLst/>
          </a:prstGeom>
          <a:ln w="14288">
            <a:solidFill>
              <a:srgbClr val="000000"/>
            </a:solidFill>
            <a:miter/>
          </a:ln>
        </p:spPr>
        <p:txBody>
          <a:bodyPr lIns="45719" rIns="45719"/>
          <a:lstStyle/>
          <a:p>
            <a:pPr/>
          </a:p>
        </p:txBody>
      </p:sp>
      <p:sp>
        <p:nvSpPr>
          <p:cNvPr id="309" name="0"/>
          <p:cNvSpPr txBox="1"/>
          <p:nvPr/>
        </p:nvSpPr>
        <p:spPr>
          <a:xfrm>
            <a:off x="1585912" y="3476625"/>
            <a:ext cx="127001" cy="215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0</a:t>
            </a:r>
          </a:p>
        </p:txBody>
      </p:sp>
      <p:sp>
        <p:nvSpPr>
          <p:cNvPr id="310" name="0"/>
          <p:cNvSpPr txBox="1"/>
          <p:nvPr/>
        </p:nvSpPr>
        <p:spPr>
          <a:xfrm>
            <a:off x="1293812" y="3240087"/>
            <a:ext cx="127001"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0</a:t>
            </a:r>
          </a:p>
        </p:txBody>
      </p:sp>
      <p:sp>
        <p:nvSpPr>
          <p:cNvPr id="311" name="50"/>
          <p:cNvSpPr txBox="1"/>
          <p:nvPr/>
        </p:nvSpPr>
        <p:spPr>
          <a:xfrm>
            <a:off x="1212850" y="1598612"/>
            <a:ext cx="210468"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50</a:t>
            </a:r>
          </a:p>
        </p:txBody>
      </p:sp>
      <p:sp>
        <p:nvSpPr>
          <p:cNvPr id="312" name="-50"/>
          <p:cNvSpPr txBox="1"/>
          <p:nvPr/>
        </p:nvSpPr>
        <p:spPr>
          <a:xfrm>
            <a:off x="1157287" y="4895850"/>
            <a:ext cx="269678" cy="215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-50</a:t>
            </a:r>
          </a:p>
        </p:txBody>
      </p:sp>
      <p:sp>
        <p:nvSpPr>
          <p:cNvPr id="313" name="300"/>
          <p:cNvSpPr txBox="1"/>
          <p:nvPr/>
        </p:nvSpPr>
        <p:spPr>
          <a:xfrm>
            <a:off x="3978275" y="3476625"/>
            <a:ext cx="309352" cy="215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300</a:t>
            </a:r>
          </a:p>
        </p:txBody>
      </p:sp>
      <p:sp>
        <p:nvSpPr>
          <p:cNvPr id="314" name="Square"/>
          <p:cNvSpPr/>
          <p:nvPr/>
        </p:nvSpPr>
        <p:spPr>
          <a:xfrm>
            <a:off x="2006600" y="4411662"/>
            <a:ext cx="90488" cy="93663"/>
          </a:xfrm>
          <a:prstGeom prst="rect">
            <a:avLst/>
          </a:prstGeom>
          <a:solidFill>
            <a:srgbClr val="9D2429"/>
          </a:solidFill>
          <a:ln w="14288">
            <a:solidFill>
              <a:srgbClr val="9D2429"/>
            </a:solidFill>
          </a:ln>
        </p:spPr>
        <p:txBody>
          <a:bodyPr lIns="45719" rIns="45719"/>
          <a:lstStyle/>
          <a:p>
            <a:pPr/>
          </a:p>
        </p:txBody>
      </p:sp>
      <p:sp>
        <p:nvSpPr>
          <p:cNvPr id="315" name="Square"/>
          <p:cNvSpPr/>
          <p:nvPr/>
        </p:nvSpPr>
        <p:spPr>
          <a:xfrm>
            <a:off x="2022475" y="4249737"/>
            <a:ext cx="93663" cy="93663"/>
          </a:xfrm>
          <a:prstGeom prst="rect">
            <a:avLst/>
          </a:prstGeom>
          <a:solidFill>
            <a:srgbClr val="9D2429"/>
          </a:solidFill>
          <a:ln w="14288">
            <a:solidFill>
              <a:srgbClr val="9D2429"/>
            </a:solidFill>
          </a:ln>
        </p:spPr>
        <p:txBody>
          <a:bodyPr lIns="45719" rIns="45719"/>
          <a:lstStyle/>
          <a:p>
            <a:pPr/>
          </a:p>
        </p:txBody>
      </p:sp>
      <p:sp>
        <p:nvSpPr>
          <p:cNvPr id="316" name="Square"/>
          <p:cNvSpPr/>
          <p:nvPr/>
        </p:nvSpPr>
        <p:spPr>
          <a:xfrm>
            <a:off x="1800225" y="4156075"/>
            <a:ext cx="93663" cy="90488"/>
          </a:xfrm>
          <a:prstGeom prst="rect">
            <a:avLst/>
          </a:prstGeom>
          <a:solidFill>
            <a:srgbClr val="9D2429"/>
          </a:solidFill>
          <a:ln w="14288">
            <a:solidFill>
              <a:srgbClr val="9D2429"/>
            </a:solidFill>
          </a:ln>
        </p:spPr>
        <p:txBody>
          <a:bodyPr lIns="45719" rIns="45719"/>
          <a:lstStyle/>
          <a:p>
            <a:pPr/>
          </a:p>
        </p:txBody>
      </p:sp>
      <p:sp>
        <p:nvSpPr>
          <p:cNvPr id="317" name="Square"/>
          <p:cNvSpPr/>
          <p:nvPr/>
        </p:nvSpPr>
        <p:spPr>
          <a:xfrm>
            <a:off x="1887537" y="3976687"/>
            <a:ext cx="88901" cy="93663"/>
          </a:xfrm>
          <a:prstGeom prst="rect">
            <a:avLst/>
          </a:prstGeom>
          <a:solidFill>
            <a:srgbClr val="9D2429"/>
          </a:solidFill>
          <a:ln w="14288">
            <a:solidFill>
              <a:srgbClr val="9D2429"/>
            </a:solidFill>
          </a:ln>
        </p:spPr>
        <p:txBody>
          <a:bodyPr lIns="45719" rIns="45719"/>
          <a:lstStyle/>
          <a:p>
            <a:pPr/>
          </a:p>
        </p:txBody>
      </p:sp>
      <p:sp>
        <p:nvSpPr>
          <p:cNvPr id="318" name="Square"/>
          <p:cNvSpPr/>
          <p:nvPr/>
        </p:nvSpPr>
        <p:spPr>
          <a:xfrm>
            <a:off x="1841500" y="3641725"/>
            <a:ext cx="93663" cy="93663"/>
          </a:xfrm>
          <a:prstGeom prst="rect">
            <a:avLst/>
          </a:prstGeom>
          <a:solidFill>
            <a:srgbClr val="9D2429"/>
          </a:solidFill>
          <a:ln w="14288">
            <a:solidFill>
              <a:srgbClr val="9D2429"/>
            </a:solidFill>
          </a:ln>
        </p:spPr>
        <p:txBody>
          <a:bodyPr lIns="45719" rIns="45719"/>
          <a:lstStyle/>
          <a:p>
            <a:pPr/>
          </a:p>
        </p:txBody>
      </p:sp>
      <p:sp>
        <p:nvSpPr>
          <p:cNvPr id="319" name="Line"/>
          <p:cNvSpPr/>
          <p:nvPr/>
        </p:nvSpPr>
        <p:spPr>
          <a:xfrm flipV="1">
            <a:off x="1628775" y="2614612"/>
            <a:ext cx="2493963" cy="1136651"/>
          </a:xfrm>
          <a:prstGeom prst="line">
            <a:avLst/>
          </a:prstGeom>
          <a:ln w="44450">
            <a:solidFill>
              <a:srgbClr val="000000"/>
            </a:solidFill>
            <a:miter/>
          </a:ln>
        </p:spPr>
        <p:txBody>
          <a:bodyPr lIns="45719" rIns="45719"/>
          <a:lstStyle/>
          <a:p>
            <a:pPr/>
          </a:p>
        </p:txBody>
      </p:sp>
      <p:sp>
        <p:nvSpPr>
          <p:cNvPr id="320" name="Square"/>
          <p:cNvSpPr/>
          <p:nvPr/>
        </p:nvSpPr>
        <p:spPr>
          <a:xfrm>
            <a:off x="1841500" y="3575050"/>
            <a:ext cx="93663" cy="93663"/>
          </a:xfrm>
          <a:prstGeom prst="rect">
            <a:avLst/>
          </a:prstGeom>
          <a:solidFill>
            <a:srgbClr val="9D2429"/>
          </a:solidFill>
          <a:ln w="14288">
            <a:solidFill>
              <a:srgbClr val="9D2429"/>
            </a:solidFill>
          </a:ln>
        </p:spPr>
        <p:txBody>
          <a:bodyPr lIns="45719" rIns="45719"/>
          <a:lstStyle/>
          <a:p>
            <a:pPr/>
          </a:p>
        </p:txBody>
      </p:sp>
      <p:sp>
        <p:nvSpPr>
          <p:cNvPr id="321" name="Square"/>
          <p:cNvSpPr/>
          <p:nvPr/>
        </p:nvSpPr>
        <p:spPr>
          <a:xfrm>
            <a:off x="2047875" y="3721100"/>
            <a:ext cx="93663" cy="90488"/>
          </a:xfrm>
          <a:prstGeom prst="rect">
            <a:avLst/>
          </a:prstGeom>
          <a:solidFill>
            <a:srgbClr val="9D2429"/>
          </a:solidFill>
          <a:ln w="14288">
            <a:solidFill>
              <a:srgbClr val="9D2429"/>
            </a:solidFill>
          </a:ln>
        </p:spPr>
        <p:txBody>
          <a:bodyPr lIns="45719" rIns="45719"/>
          <a:lstStyle/>
          <a:p>
            <a:pPr/>
          </a:p>
        </p:txBody>
      </p:sp>
      <p:sp>
        <p:nvSpPr>
          <p:cNvPr id="322" name="Square"/>
          <p:cNvSpPr/>
          <p:nvPr/>
        </p:nvSpPr>
        <p:spPr>
          <a:xfrm>
            <a:off x="2176462" y="3660775"/>
            <a:ext cx="93663" cy="90488"/>
          </a:xfrm>
          <a:prstGeom prst="rect">
            <a:avLst/>
          </a:prstGeom>
          <a:solidFill>
            <a:srgbClr val="9D2429"/>
          </a:solidFill>
          <a:ln w="14288">
            <a:solidFill>
              <a:srgbClr val="9D2429"/>
            </a:solidFill>
          </a:ln>
        </p:spPr>
        <p:txBody>
          <a:bodyPr lIns="45719" rIns="45719"/>
          <a:lstStyle/>
          <a:p>
            <a:pPr/>
          </a:p>
        </p:txBody>
      </p:sp>
      <p:sp>
        <p:nvSpPr>
          <p:cNvPr id="323" name="Square"/>
          <p:cNvSpPr/>
          <p:nvPr/>
        </p:nvSpPr>
        <p:spPr>
          <a:xfrm>
            <a:off x="1841500" y="3429000"/>
            <a:ext cx="93663" cy="93663"/>
          </a:xfrm>
          <a:prstGeom prst="rect">
            <a:avLst/>
          </a:prstGeom>
          <a:solidFill>
            <a:srgbClr val="9D2429"/>
          </a:solidFill>
          <a:ln w="14288">
            <a:solidFill>
              <a:srgbClr val="9D2429"/>
            </a:solidFill>
          </a:ln>
        </p:spPr>
        <p:txBody>
          <a:bodyPr lIns="45719" rIns="45719"/>
          <a:lstStyle/>
          <a:p>
            <a:pPr/>
          </a:p>
        </p:txBody>
      </p:sp>
      <p:sp>
        <p:nvSpPr>
          <p:cNvPr id="324" name="Rectangle"/>
          <p:cNvSpPr/>
          <p:nvPr/>
        </p:nvSpPr>
        <p:spPr>
          <a:xfrm>
            <a:off x="2851150" y="3394075"/>
            <a:ext cx="93663" cy="95250"/>
          </a:xfrm>
          <a:prstGeom prst="rect">
            <a:avLst/>
          </a:prstGeom>
          <a:solidFill>
            <a:srgbClr val="9D2429"/>
          </a:solidFill>
          <a:ln w="14288">
            <a:solidFill>
              <a:srgbClr val="9D2429"/>
            </a:solidFill>
          </a:ln>
        </p:spPr>
        <p:txBody>
          <a:bodyPr lIns="45719" rIns="45719"/>
          <a:lstStyle/>
          <a:p>
            <a:pPr/>
          </a:p>
        </p:txBody>
      </p:sp>
      <p:pic>
        <p:nvPicPr>
          <p:cNvPr id="325" name="image.bmp" descr="image.bmp"/>
          <p:cNvPicPr>
            <a:picLocks noChangeAspect="1"/>
          </p:cNvPicPr>
          <p:nvPr/>
        </p:nvPicPr>
        <p:blipFill>
          <a:blip r:embed="rId3">
            <a:extLst/>
          </a:blip>
          <a:stretch>
            <a:fillRect/>
          </a:stretch>
        </p:blipFill>
        <p:spPr>
          <a:xfrm>
            <a:off x="2941637" y="3340100"/>
            <a:ext cx="134938" cy="134938"/>
          </a:xfrm>
          <a:prstGeom prst="rect">
            <a:avLst/>
          </a:prstGeom>
          <a:ln w="12700">
            <a:miter lim="400000"/>
          </a:ln>
        </p:spPr>
      </p:pic>
      <p:sp>
        <p:nvSpPr>
          <p:cNvPr id="326" name="Square"/>
          <p:cNvSpPr/>
          <p:nvPr/>
        </p:nvSpPr>
        <p:spPr>
          <a:xfrm>
            <a:off x="2963862" y="3360737"/>
            <a:ext cx="88901" cy="93663"/>
          </a:xfrm>
          <a:prstGeom prst="rect">
            <a:avLst/>
          </a:prstGeom>
          <a:ln w="14288">
            <a:solidFill>
              <a:srgbClr val="9D2429"/>
            </a:solidFill>
          </a:ln>
        </p:spPr>
        <p:txBody>
          <a:bodyPr lIns="45719" rIns="45719"/>
          <a:lstStyle/>
          <a:p>
            <a:pPr/>
          </a:p>
        </p:txBody>
      </p:sp>
      <p:sp>
        <p:nvSpPr>
          <p:cNvPr id="327" name="Square"/>
          <p:cNvSpPr/>
          <p:nvPr/>
        </p:nvSpPr>
        <p:spPr>
          <a:xfrm>
            <a:off x="3005137" y="3406775"/>
            <a:ext cx="93663" cy="88900"/>
          </a:xfrm>
          <a:prstGeom prst="rect">
            <a:avLst/>
          </a:prstGeom>
          <a:solidFill>
            <a:srgbClr val="9D2429"/>
          </a:solidFill>
          <a:ln w="14288">
            <a:solidFill>
              <a:srgbClr val="9D2429"/>
            </a:solidFill>
          </a:ln>
        </p:spPr>
        <p:txBody>
          <a:bodyPr lIns="45719" rIns="45719"/>
          <a:lstStyle/>
          <a:p>
            <a:pPr/>
          </a:p>
        </p:txBody>
      </p:sp>
      <p:sp>
        <p:nvSpPr>
          <p:cNvPr id="328" name="Square"/>
          <p:cNvSpPr/>
          <p:nvPr/>
        </p:nvSpPr>
        <p:spPr>
          <a:xfrm>
            <a:off x="3492500" y="3548062"/>
            <a:ext cx="93663" cy="93663"/>
          </a:xfrm>
          <a:prstGeom prst="rect">
            <a:avLst/>
          </a:prstGeom>
          <a:solidFill>
            <a:srgbClr val="9D2429"/>
          </a:solidFill>
          <a:ln w="14288">
            <a:solidFill>
              <a:srgbClr val="9D2429"/>
            </a:solidFill>
          </a:ln>
        </p:spPr>
        <p:txBody>
          <a:bodyPr lIns="45719" rIns="45719"/>
          <a:lstStyle/>
          <a:p>
            <a:pPr/>
          </a:p>
        </p:txBody>
      </p:sp>
      <p:sp>
        <p:nvSpPr>
          <p:cNvPr id="329" name="Square"/>
          <p:cNvSpPr/>
          <p:nvPr/>
        </p:nvSpPr>
        <p:spPr>
          <a:xfrm>
            <a:off x="3184525" y="3106737"/>
            <a:ext cx="93663" cy="88901"/>
          </a:xfrm>
          <a:prstGeom prst="rect">
            <a:avLst/>
          </a:prstGeom>
          <a:solidFill>
            <a:srgbClr val="9D2429"/>
          </a:solidFill>
          <a:ln w="14288">
            <a:solidFill>
              <a:srgbClr val="9D2429"/>
            </a:solidFill>
          </a:ln>
        </p:spPr>
        <p:txBody>
          <a:bodyPr lIns="45719" rIns="45719"/>
          <a:lstStyle/>
          <a:p>
            <a:pPr/>
          </a:p>
        </p:txBody>
      </p:sp>
      <p:sp>
        <p:nvSpPr>
          <p:cNvPr id="330" name="Square"/>
          <p:cNvSpPr/>
          <p:nvPr/>
        </p:nvSpPr>
        <p:spPr>
          <a:xfrm>
            <a:off x="2989262" y="3200400"/>
            <a:ext cx="90488" cy="88900"/>
          </a:xfrm>
          <a:prstGeom prst="rect">
            <a:avLst/>
          </a:prstGeom>
          <a:solidFill>
            <a:srgbClr val="9D2429"/>
          </a:solidFill>
          <a:ln w="14288">
            <a:solidFill>
              <a:srgbClr val="9D2429"/>
            </a:solidFill>
          </a:ln>
        </p:spPr>
        <p:txBody>
          <a:bodyPr lIns="45719" rIns="45719"/>
          <a:lstStyle/>
          <a:p>
            <a:pPr/>
          </a:p>
        </p:txBody>
      </p:sp>
      <p:sp>
        <p:nvSpPr>
          <p:cNvPr id="331" name="Square"/>
          <p:cNvSpPr/>
          <p:nvPr/>
        </p:nvSpPr>
        <p:spPr>
          <a:xfrm>
            <a:off x="3090862" y="2859087"/>
            <a:ext cx="93663" cy="88901"/>
          </a:xfrm>
          <a:prstGeom prst="rect">
            <a:avLst/>
          </a:prstGeom>
          <a:solidFill>
            <a:srgbClr val="9D2429"/>
          </a:solidFill>
          <a:ln w="14288">
            <a:solidFill>
              <a:srgbClr val="9D2429"/>
            </a:solidFill>
          </a:ln>
        </p:spPr>
        <p:txBody>
          <a:bodyPr lIns="45719" rIns="45719"/>
          <a:lstStyle/>
          <a:p>
            <a:pPr/>
          </a:p>
        </p:txBody>
      </p:sp>
      <p:sp>
        <p:nvSpPr>
          <p:cNvPr id="332" name="Square"/>
          <p:cNvSpPr/>
          <p:nvPr/>
        </p:nvSpPr>
        <p:spPr>
          <a:xfrm>
            <a:off x="2790825" y="2705100"/>
            <a:ext cx="93663" cy="88900"/>
          </a:xfrm>
          <a:prstGeom prst="rect">
            <a:avLst/>
          </a:prstGeom>
          <a:solidFill>
            <a:srgbClr val="9D2429"/>
          </a:solidFill>
          <a:ln w="14288">
            <a:solidFill>
              <a:srgbClr val="9D2429"/>
            </a:solidFill>
          </a:ln>
        </p:spPr>
        <p:txBody>
          <a:bodyPr lIns="45719" rIns="45719"/>
          <a:lstStyle/>
          <a:p>
            <a:pPr/>
          </a:p>
        </p:txBody>
      </p:sp>
      <p:sp>
        <p:nvSpPr>
          <p:cNvPr id="333" name="Square"/>
          <p:cNvSpPr/>
          <p:nvPr/>
        </p:nvSpPr>
        <p:spPr>
          <a:xfrm>
            <a:off x="2614612" y="2941637"/>
            <a:ext cx="90488" cy="93663"/>
          </a:xfrm>
          <a:prstGeom prst="rect">
            <a:avLst/>
          </a:prstGeom>
          <a:solidFill>
            <a:srgbClr val="9D2429"/>
          </a:solidFill>
          <a:ln w="14288">
            <a:solidFill>
              <a:srgbClr val="9D2429"/>
            </a:solidFill>
          </a:ln>
        </p:spPr>
        <p:txBody>
          <a:bodyPr lIns="45719" rIns="45719"/>
          <a:lstStyle/>
          <a:p>
            <a:pPr/>
          </a:p>
        </p:txBody>
      </p:sp>
      <p:sp>
        <p:nvSpPr>
          <p:cNvPr id="334" name="Square"/>
          <p:cNvSpPr/>
          <p:nvPr/>
        </p:nvSpPr>
        <p:spPr>
          <a:xfrm>
            <a:off x="2493962" y="3200400"/>
            <a:ext cx="90488" cy="88900"/>
          </a:xfrm>
          <a:prstGeom prst="rect">
            <a:avLst/>
          </a:prstGeom>
          <a:solidFill>
            <a:srgbClr val="9D2429"/>
          </a:solidFill>
          <a:ln w="14288">
            <a:solidFill>
              <a:srgbClr val="9D2429"/>
            </a:solidFill>
          </a:ln>
        </p:spPr>
        <p:txBody>
          <a:bodyPr lIns="45719" rIns="45719"/>
          <a:lstStyle/>
          <a:p>
            <a:pPr/>
          </a:p>
        </p:txBody>
      </p:sp>
      <p:sp>
        <p:nvSpPr>
          <p:cNvPr id="335" name="Rectangle"/>
          <p:cNvSpPr/>
          <p:nvPr/>
        </p:nvSpPr>
        <p:spPr>
          <a:xfrm>
            <a:off x="2422525" y="3027362"/>
            <a:ext cx="95250" cy="93663"/>
          </a:xfrm>
          <a:prstGeom prst="rect">
            <a:avLst/>
          </a:prstGeom>
          <a:solidFill>
            <a:srgbClr val="9D2429"/>
          </a:solidFill>
          <a:ln w="14288">
            <a:solidFill>
              <a:srgbClr val="9D2429"/>
            </a:solidFill>
          </a:ln>
        </p:spPr>
        <p:txBody>
          <a:bodyPr lIns="45719" rIns="45719"/>
          <a:lstStyle/>
          <a:p>
            <a:pPr/>
          </a:p>
        </p:txBody>
      </p:sp>
      <p:sp>
        <p:nvSpPr>
          <p:cNvPr id="336" name="Square"/>
          <p:cNvSpPr/>
          <p:nvPr/>
        </p:nvSpPr>
        <p:spPr>
          <a:xfrm>
            <a:off x="1912937" y="2978150"/>
            <a:ext cx="90488" cy="90488"/>
          </a:xfrm>
          <a:prstGeom prst="rect">
            <a:avLst/>
          </a:prstGeom>
          <a:solidFill>
            <a:srgbClr val="9D2429"/>
          </a:solidFill>
          <a:ln w="14288">
            <a:solidFill>
              <a:srgbClr val="9D2429"/>
            </a:solidFill>
          </a:ln>
        </p:spPr>
        <p:txBody>
          <a:bodyPr lIns="45719" rIns="45719"/>
          <a:lstStyle/>
          <a:p>
            <a:pPr/>
          </a:p>
        </p:txBody>
      </p:sp>
      <p:sp>
        <p:nvSpPr>
          <p:cNvPr id="337" name="Square"/>
          <p:cNvSpPr/>
          <p:nvPr/>
        </p:nvSpPr>
        <p:spPr>
          <a:xfrm>
            <a:off x="1981200" y="1943100"/>
            <a:ext cx="88900" cy="90488"/>
          </a:xfrm>
          <a:prstGeom prst="rect">
            <a:avLst/>
          </a:prstGeom>
          <a:solidFill>
            <a:srgbClr val="9D2429"/>
          </a:solidFill>
          <a:ln w="14288">
            <a:solidFill>
              <a:srgbClr val="9D2429"/>
            </a:solidFill>
          </a:ln>
        </p:spPr>
        <p:txBody>
          <a:bodyPr lIns="45719" rIns="45719"/>
          <a:lstStyle/>
          <a:p>
            <a:pPr/>
          </a:p>
        </p:txBody>
      </p:sp>
      <p:sp>
        <p:nvSpPr>
          <p:cNvPr id="338" name="Square"/>
          <p:cNvSpPr/>
          <p:nvPr/>
        </p:nvSpPr>
        <p:spPr>
          <a:xfrm>
            <a:off x="2209800" y="2967037"/>
            <a:ext cx="93663" cy="93663"/>
          </a:xfrm>
          <a:prstGeom prst="rect">
            <a:avLst/>
          </a:prstGeom>
          <a:solidFill>
            <a:srgbClr val="9D2429"/>
          </a:solidFill>
          <a:ln w="14288">
            <a:solidFill>
              <a:srgbClr val="9D2429"/>
            </a:solidFill>
          </a:ln>
        </p:spPr>
        <p:txBody>
          <a:bodyPr lIns="45719" rIns="45719"/>
          <a:lstStyle/>
          <a:p>
            <a:pPr/>
          </a:p>
        </p:txBody>
      </p:sp>
      <p:sp>
        <p:nvSpPr>
          <p:cNvPr id="339" name="Square"/>
          <p:cNvSpPr/>
          <p:nvPr/>
        </p:nvSpPr>
        <p:spPr>
          <a:xfrm>
            <a:off x="2281237" y="3000375"/>
            <a:ext cx="88901" cy="93663"/>
          </a:xfrm>
          <a:prstGeom prst="rect">
            <a:avLst/>
          </a:prstGeom>
          <a:solidFill>
            <a:srgbClr val="9D2429"/>
          </a:solidFill>
          <a:ln w="14288">
            <a:solidFill>
              <a:srgbClr val="9D2429"/>
            </a:solidFill>
          </a:ln>
        </p:spPr>
        <p:txBody>
          <a:bodyPr lIns="45719" rIns="45719"/>
          <a:lstStyle/>
          <a:p>
            <a:pPr/>
          </a:p>
        </p:txBody>
      </p:sp>
      <p:sp>
        <p:nvSpPr>
          <p:cNvPr id="340" name="Square"/>
          <p:cNvSpPr/>
          <p:nvPr/>
        </p:nvSpPr>
        <p:spPr>
          <a:xfrm>
            <a:off x="3851275" y="2044700"/>
            <a:ext cx="90488" cy="93663"/>
          </a:xfrm>
          <a:prstGeom prst="rect">
            <a:avLst/>
          </a:prstGeom>
          <a:solidFill>
            <a:srgbClr val="9D2429"/>
          </a:solidFill>
          <a:ln w="14288">
            <a:solidFill>
              <a:srgbClr val="9D2429"/>
            </a:solidFill>
          </a:ln>
        </p:spPr>
        <p:txBody>
          <a:bodyPr lIns="45719" rIns="45719"/>
          <a:lstStyle/>
          <a:p>
            <a:pPr/>
          </a:p>
        </p:txBody>
      </p:sp>
      <p:sp>
        <p:nvSpPr>
          <p:cNvPr id="341" name="Intra-abdominal fat area (cm2)"/>
          <p:cNvSpPr txBox="1"/>
          <p:nvPr/>
        </p:nvSpPr>
        <p:spPr>
          <a:xfrm>
            <a:off x="1601787" y="5316537"/>
            <a:ext cx="2518946"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1400"/>
            </a:pPr>
            <a:r>
              <a:t>Intra-abdominal fat area (cm</a:t>
            </a:r>
            <a:r>
              <a:rPr baseline="30000"/>
              <a:t>2</a:t>
            </a:r>
            <a:r>
              <a:t>)</a:t>
            </a:r>
          </a:p>
        </p:txBody>
      </p:sp>
      <p:sp>
        <p:nvSpPr>
          <p:cNvPr id="342" name="(umol/min)"/>
          <p:cNvSpPr txBox="1"/>
          <p:nvPr/>
        </p:nvSpPr>
        <p:spPr>
          <a:xfrm>
            <a:off x="1209675" y="3784600"/>
            <a:ext cx="1092300" cy="279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latin typeface="Myriad Roman"/>
                <a:ea typeface="Myriad Roman"/>
                <a:cs typeface="Myriad Roman"/>
                <a:sym typeface="Myriad Roman"/>
              </a:defRPr>
            </a:lvl1pPr>
          </a:lstStyle>
          <a:p>
            <a:pPr/>
            <a:r>
              <a:t>(umol/min)</a:t>
            </a:r>
          </a:p>
        </p:txBody>
      </p:sp>
      <p:sp>
        <p:nvSpPr>
          <p:cNvPr id="343" name="r=0.45"/>
          <p:cNvSpPr txBox="1"/>
          <p:nvPr/>
        </p:nvSpPr>
        <p:spPr>
          <a:xfrm>
            <a:off x="3081337" y="4183062"/>
            <a:ext cx="521792"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r=0.45</a:t>
            </a:r>
          </a:p>
        </p:txBody>
      </p:sp>
      <p:sp>
        <p:nvSpPr>
          <p:cNvPr id="344" name="p&lt;0.05"/>
          <p:cNvSpPr txBox="1"/>
          <p:nvPr/>
        </p:nvSpPr>
        <p:spPr>
          <a:xfrm>
            <a:off x="3081337" y="4398962"/>
            <a:ext cx="561468"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p&lt;0.05</a:t>
            </a:r>
          </a:p>
        </p:txBody>
      </p:sp>
      <p:grpSp>
        <p:nvGrpSpPr>
          <p:cNvPr id="349" name="Group"/>
          <p:cNvGrpSpPr/>
          <p:nvPr/>
        </p:nvGrpSpPr>
        <p:grpSpPr>
          <a:xfrm>
            <a:off x="1962150" y="1133475"/>
            <a:ext cx="1258888" cy="449263"/>
            <a:chOff x="0" y="0"/>
            <a:chExt cx="1258887" cy="449262"/>
          </a:xfrm>
        </p:grpSpPr>
        <p:grpSp>
          <p:nvGrpSpPr>
            <p:cNvPr id="347" name="Group"/>
            <p:cNvGrpSpPr/>
            <p:nvPr/>
          </p:nvGrpSpPr>
          <p:grpSpPr>
            <a:xfrm>
              <a:off x="96837" y="0"/>
              <a:ext cx="1162051" cy="449263"/>
              <a:chOff x="0" y="0"/>
              <a:chExt cx="1162050" cy="449262"/>
            </a:xfrm>
          </p:grpSpPr>
          <p:sp>
            <p:nvSpPr>
              <p:cNvPr id="345" name="Rectangle"/>
              <p:cNvSpPr/>
              <p:nvPr/>
            </p:nvSpPr>
            <p:spPr>
              <a:xfrm>
                <a:off x="0" y="0"/>
                <a:ext cx="1162050"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346" name="Men"/>
              <p:cNvSpPr txBox="1"/>
              <p:nvPr/>
            </p:nvSpPr>
            <p:spPr>
              <a:xfrm>
                <a:off x="300354" y="49300"/>
                <a:ext cx="56134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Men</a:t>
                </a:r>
              </a:p>
            </p:txBody>
          </p:sp>
        </p:grpSp>
        <p:sp>
          <p:nvSpPr>
            <p:cNvPr id="348" name="Rectangle"/>
            <p:cNvSpPr/>
            <p:nvPr/>
          </p:nvSpPr>
          <p:spPr>
            <a:xfrm>
              <a:off x="0" y="0"/>
              <a:ext cx="192088"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350" name="Line"/>
          <p:cNvSpPr/>
          <p:nvPr/>
        </p:nvSpPr>
        <p:spPr>
          <a:xfrm>
            <a:off x="7346950" y="1700212"/>
            <a:ext cx="0" cy="3295651"/>
          </a:xfrm>
          <a:prstGeom prst="line">
            <a:avLst/>
          </a:prstGeom>
          <a:ln w="14288">
            <a:solidFill>
              <a:srgbClr val="000000"/>
            </a:solidFill>
            <a:miter/>
          </a:ln>
        </p:spPr>
        <p:txBody>
          <a:bodyPr lIns="45719" rIns="45719"/>
          <a:lstStyle/>
          <a:p>
            <a:pPr/>
          </a:p>
        </p:txBody>
      </p:sp>
      <p:sp>
        <p:nvSpPr>
          <p:cNvPr id="351" name="Line"/>
          <p:cNvSpPr/>
          <p:nvPr/>
        </p:nvSpPr>
        <p:spPr>
          <a:xfrm flipH="1">
            <a:off x="7253287" y="1687512"/>
            <a:ext cx="96838" cy="1"/>
          </a:xfrm>
          <a:prstGeom prst="line">
            <a:avLst/>
          </a:prstGeom>
          <a:ln w="14288">
            <a:solidFill>
              <a:srgbClr val="000000"/>
            </a:solidFill>
            <a:miter/>
          </a:ln>
        </p:spPr>
        <p:txBody>
          <a:bodyPr lIns="45719" rIns="45719"/>
          <a:lstStyle/>
          <a:p>
            <a:pPr/>
          </a:p>
        </p:txBody>
      </p:sp>
      <p:sp>
        <p:nvSpPr>
          <p:cNvPr id="352" name="Line"/>
          <p:cNvSpPr/>
          <p:nvPr/>
        </p:nvSpPr>
        <p:spPr>
          <a:xfrm flipH="1">
            <a:off x="7253287" y="4995862"/>
            <a:ext cx="96838" cy="1"/>
          </a:xfrm>
          <a:prstGeom prst="line">
            <a:avLst/>
          </a:prstGeom>
          <a:ln w="14288">
            <a:solidFill>
              <a:srgbClr val="000000"/>
            </a:solidFill>
            <a:miter/>
          </a:ln>
        </p:spPr>
        <p:txBody>
          <a:bodyPr lIns="45719" rIns="45719"/>
          <a:lstStyle/>
          <a:p>
            <a:pPr/>
          </a:p>
        </p:txBody>
      </p:sp>
      <p:sp>
        <p:nvSpPr>
          <p:cNvPr id="353" name="Line"/>
          <p:cNvSpPr/>
          <p:nvPr/>
        </p:nvSpPr>
        <p:spPr>
          <a:xfrm flipH="1">
            <a:off x="7253287" y="3341687"/>
            <a:ext cx="96838" cy="1"/>
          </a:xfrm>
          <a:prstGeom prst="line">
            <a:avLst/>
          </a:prstGeom>
          <a:ln w="14288">
            <a:solidFill>
              <a:srgbClr val="000000"/>
            </a:solidFill>
            <a:miter/>
          </a:ln>
        </p:spPr>
        <p:txBody>
          <a:bodyPr lIns="45719" rIns="45719"/>
          <a:lstStyle/>
          <a:p>
            <a:pPr/>
          </a:p>
        </p:txBody>
      </p:sp>
      <p:sp>
        <p:nvSpPr>
          <p:cNvPr id="354" name="Line"/>
          <p:cNvSpPr/>
          <p:nvPr/>
        </p:nvSpPr>
        <p:spPr>
          <a:xfrm>
            <a:off x="7181850" y="3278187"/>
            <a:ext cx="0" cy="123826"/>
          </a:xfrm>
          <a:prstGeom prst="line">
            <a:avLst/>
          </a:prstGeom>
          <a:ln w="14288">
            <a:solidFill>
              <a:srgbClr val="000000"/>
            </a:solidFill>
            <a:miter/>
          </a:ln>
        </p:spPr>
        <p:txBody>
          <a:bodyPr lIns="45719" rIns="45719"/>
          <a:lstStyle/>
          <a:p>
            <a:pPr/>
          </a:p>
        </p:txBody>
      </p:sp>
      <p:sp>
        <p:nvSpPr>
          <p:cNvPr id="355" name="Line"/>
          <p:cNvSpPr/>
          <p:nvPr/>
        </p:nvSpPr>
        <p:spPr>
          <a:xfrm>
            <a:off x="5940425" y="3278187"/>
            <a:ext cx="0" cy="123826"/>
          </a:xfrm>
          <a:prstGeom prst="line">
            <a:avLst/>
          </a:prstGeom>
          <a:ln w="14288">
            <a:solidFill>
              <a:srgbClr val="000000"/>
            </a:solidFill>
            <a:miter/>
          </a:ln>
        </p:spPr>
        <p:txBody>
          <a:bodyPr lIns="45719" rIns="45719"/>
          <a:lstStyle/>
          <a:p>
            <a:pPr/>
          </a:p>
        </p:txBody>
      </p:sp>
      <p:sp>
        <p:nvSpPr>
          <p:cNvPr id="356" name="Line"/>
          <p:cNvSpPr/>
          <p:nvPr/>
        </p:nvSpPr>
        <p:spPr>
          <a:xfrm>
            <a:off x="5321300" y="3300412"/>
            <a:ext cx="0" cy="87313"/>
          </a:xfrm>
          <a:prstGeom prst="line">
            <a:avLst/>
          </a:prstGeom>
          <a:ln w="14288">
            <a:solidFill>
              <a:srgbClr val="000000"/>
            </a:solidFill>
            <a:miter/>
          </a:ln>
        </p:spPr>
        <p:txBody>
          <a:bodyPr lIns="45719" rIns="45719"/>
          <a:lstStyle/>
          <a:p>
            <a:pPr/>
          </a:p>
        </p:txBody>
      </p:sp>
      <p:sp>
        <p:nvSpPr>
          <p:cNvPr id="357" name="Line"/>
          <p:cNvSpPr/>
          <p:nvPr/>
        </p:nvSpPr>
        <p:spPr>
          <a:xfrm>
            <a:off x="6567487" y="3300412"/>
            <a:ext cx="1" cy="87313"/>
          </a:xfrm>
          <a:prstGeom prst="line">
            <a:avLst/>
          </a:prstGeom>
          <a:ln w="14288">
            <a:solidFill>
              <a:srgbClr val="000000"/>
            </a:solidFill>
            <a:miter/>
          </a:ln>
        </p:spPr>
        <p:txBody>
          <a:bodyPr lIns="45719" rIns="45719"/>
          <a:lstStyle/>
          <a:p>
            <a:pPr/>
          </a:p>
        </p:txBody>
      </p:sp>
      <p:sp>
        <p:nvSpPr>
          <p:cNvPr id="358" name="Line"/>
          <p:cNvSpPr/>
          <p:nvPr/>
        </p:nvSpPr>
        <p:spPr>
          <a:xfrm>
            <a:off x="4703762" y="3278187"/>
            <a:ext cx="1" cy="123826"/>
          </a:xfrm>
          <a:prstGeom prst="line">
            <a:avLst/>
          </a:prstGeom>
          <a:ln w="14288">
            <a:solidFill>
              <a:srgbClr val="000000"/>
            </a:solidFill>
            <a:miter/>
          </a:ln>
        </p:spPr>
        <p:txBody>
          <a:bodyPr lIns="45719" rIns="45719"/>
          <a:lstStyle/>
          <a:p>
            <a:pPr/>
          </a:p>
        </p:txBody>
      </p:sp>
      <p:sp>
        <p:nvSpPr>
          <p:cNvPr id="359" name="Line"/>
          <p:cNvSpPr/>
          <p:nvPr/>
        </p:nvSpPr>
        <p:spPr>
          <a:xfrm flipH="1">
            <a:off x="4710112" y="3341687"/>
            <a:ext cx="2468563" cy="1"/>
          </a:xfrm>
          <a:prstGeom prst="line">
            <a:avLst/>
          </a:prstGeom>
          <a:ln w="14288">
            <a:solidFill>
              <a:srgbClr val="000000"/>
            </a:solidFill>
            <a:miter/>
          </a:ln>
        </p:spPr>
        <p:txBody>
          <a:bodyPr lIns="45719" rIns="45719"/>
          <a:lstStyle/>
          <a:p>
            <a:pPr/>
          </a:p>
        </p:txBody>
      </p:sp>
      <p:sp>
        <p:nvSpPr>
          <p:cNvPr id="360" name="Line"/>
          <p:cNvSpPr/>
          <p:nvPr/>
        </p:nvSpPr>
        <p:spPr>
          <a:xfrm flipH="1">
            <a:off x="7294562" y="4167187"/>
            <a:ext cx="55563" cy="1"/>
          </a:xfrm>
          <a:prstGeom prst="line">
            <a:avLst/>
          </a:prstGeom>
          <a:ln w="14288">
            <a:solidFill>
              <a:srgbClr val="000000"/>
            </a:solidFill>
            <a:miter/>
          </a:ln>
        </p:spPr>
        <p:txBody>
          <a:bodyPr lIns="45719" rIns="45719"/>
          <a:lstStyle/>
          <a:p>
            <a:pPr/>
          </a:p>
        </p:txBody>
      </p:sp>
      <p:sp>
        <p:nvSpPr>
          <p:cNvPr id="361" name="Line"/>
          <p:cNvSpPr/>
          <p:nvPr/>
        </p:nvSpPr>
        <p:spPr>
          <a:xfrm flipH="1">
            <a:off x="7294562" y="2513012"/>
            <a:ext cx="55563" cy="1"/>
          </a:xfrm>
          <a:prstGeom prst="line">
            <a:avLst/>
          </a:prstGeom>
          <a:ln w="14288">
            <a:solidFill>
              <a:srgbClr val="000000"/>
            </a:solidFill>
            <a:miter/>
          </a:ln>
        </p:spPr>
        <p:txBody>
          <a:bodyPr lIns="45719" rIns="45719"/>
          <a:lstStyle/>
          <a:p>
            <a:pPr/>
          </a:p>
        </p:txBody>
      </p:sp>
      <p:sp>
        <p:nvSpPr>
          <p:cNvPr id="362" name="0"/>
          <p:cNvSpPr txBox="1"/>
          <p:nvPr/>
        </p:nvSpPr>
        <p:spPr>
          <a:xfrm>
            <a:off x="4662487" y="3476625"/>
            <a:ext cx="127001" cy="215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0</a:t>
            </a:r>
          </a:p>
        </p:txBody>
      </p:sp>
      <p:sp>
        <p:nvSpPr>
          <p:cNvPr id="363" name="0"/>
          <p:cNvSpPr txBox="1"/>
          <p:nvPr/>
        </p:nvSpPr>
        <p:spPr>
          <a:xfrm>
            <a:off x="7429500" y="3240087"/>
            <a:ext cx="127000"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0</a:t>
            </a:r>
          </a:p>
        </p:txBody>
      </p:sp>
      <p:sp>
        <p:nvSpPr>
          <p:cNvPr id="364" name="50"/>
          <p:cNvSpPr txBox="1"/>
          <p:nvPr/>
        </p:nvSpPr>
        <p:spPr>
          <a:xfrm>
            <a:off x="7434262" y="1598612"/>
            <a:ext cx="210469"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50</a:t>
            </a:r>
          </a:p>
        </p:txBody>
      </p:sp>
      <p:sp>
        <p:nvSpPr>
          <p:cNvPr id="365" name="-50"/>
          <p:cNvSpPr txBox="1"/>
          <p:nvPr/>
        </p:nvSpPr>
        <p:spPr>
          <a:xfrm>
            <a:off x="7378700" y="4903787"/>
            <a:ext cx="269677"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-50</a:t>
            </a:r>
          </a:p>
        </p:txBody>
      </p:sp>
      <p:sp>
        <p:nvSpPr>
          <p:cNvPr id="366" name="300"/>
          <p:cNvSpPr txBox="1"/>
          <p:nvPr/>
        </p:nvSpPr>
        <p:spPr>
          <a:xfrm>
            <a:off x="7002462" y="3476625"/>
            <a:ext cx="309353" cy="215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Myriad Roman"/>
                <a:ea typeface="Myriad Roman"/>
                <a:cs typeface="Myriad Roman"/>
                <a:sym typeface="Myriad Roman"/>
              </a:defRPr>
            </a:lvl1pPr>
          </a:lstStyle>
          <a:p>
            <a:pPr/>
            <a:r>
              <a:t>300</a:t>
            </a:r>
          </a:p>
        </p:txBody>
      </p:sp>
      <p:sp>
        <p:nvSpPr>
          <p:cNvPr id="367" name="Circle"/>
          <p:cNvSpPr/>
          <p:nvPr/>
        </p:nvSpPr>
        <p:spPr>
          <a:xfrm>
            <a:off x="5535612" y="2157412"/>
            <a:ext cx="104776" cy="104776"/>
          </a:xfrm>
          <a:prstGeom prst="ellipse">
            <a:avLst/>
          </a:prstGeom>
          <a:solidFill>
            <a:srgbClr val="0033CC"/>
          </a:solidFill>
          <a:ln w="14288">
            <a:solidFill>
              <a:srgbClr val="0033CC"/>
            </a:solidFill>
            <a:miter/>
          </a:ln>
        </p:spPr>
        <p:txBody>
          <a:bodyPr lIns="45719" rIns="45719"/>
          <a:lstStyle/>
          <a:p>
            <a:pPr/>
          </a:p>
        </p:txBody>
      </p:sp>
      <p:sp>
        <p:nvSpPr>
          <p:cNvPr id="368" name="Circle"/>
          <p:cNvSpPr/>
          <p:nvPr/>
        </p:nvSpPr>
        <p:spPr>
          <a:xfrm>
            <a:off x="4816475" y="2389187"/>
            <a:ext cx="104775" cy="104776"/>
          </a:xfrm>
          <a:prstGeom prst="ellipse">
            <a:avLst/>
          </a:prstGeom>
          <a:solidFill>
            <a:srgbClr val="0033CC"/>
          </a:solidFill>
          <a:ln w="14288">
            <a:solidFill>
              <a:srgbClr val="0033CC"/>
            </a:solidFill>
            <a:miter/>
          </a:ln>
        </p:spPr>
        <p:txBody>
          <a:bodyPr lIns="45719" rIns="45719"/>
          <a:lstStyle/>
          <a:p>
            <a:pPr/>
          </a:p>
        </p:txBody>
      </p:sp>
      <p:sp>
        <p:nvSpPr>
          <p:cNvPr id="369" name="Oval"/>
          <p:cNvSpPr/>
          <p:nvPr/>
        </p:nvSpPr>
        <p:spPr>
          <a:xfrm>
            <a:off x="5157787" y="2559050"/>
            <a:ext cx="107951" cy="104775"/>
          </a:xfrm>
          <a:prstGeom prst="ellipse">
            <a:avLst/>
          </a:prstGeom>
          <a:solidFill>
            <a:srgbClr val="0033CC"/>
          </a:solidFill>
          <a:ln w="14288">
            <a:solidFill>
              <a:srgbClr val="0033CC"/>
            </a:solidFill>
            <a:miter/>
          </a:ln>
        </p:spPr>
        <p:txBody>
          <a:bodyPr lIns="45719" rIns="45719"/>
          <a:lstStyle/>
          <a:p>
            <a:pPr/>
          </a:p>
        </p:txBody>
      </p:sp>
      <p:sp>
        <p:nvSpPr>
          <p:cNvPr id="370" name="Circle"/>
          <p:cNvSpPr/>
          <p:nvPr/>
        </p:nvSpPr>
        <p:spPr>
          <a:xfrm>
            <a:off x="5175250" y="2644775"/>
            <a:ext cx="106363" cy="104775"/>
          </a:xfrm>
          <a:prstGeom prst="ellipse">
            <a:avLst/>
          </a:prstGeom>
          <a:solidFill>
            <a:srgbClr val="0033CC"/>
          </a:solidFill>
          <a:ln w="14288">
            <a:solidFill>
              <a:srgbClr val="0033CC"/>
            </a:solidFill>
            <a:miter/>
          </a:ln>
        </p:spPr>
        <p:txBody>
          <a:bodyPr lIns="45719" rIns="45719"/>
          <a:lstStyle/>
          <a:p>
            <a:pPr/>
          </a:p>
        </p:txBody>
      </p:sp>
      <p:sp>
        <p:nvSpPr>
          <p:cNvPr id="371" name="Circle"/>
          <p:cNvSpPr/>
          <p:nvPr/>
        </p:nvSpPr>
        <p:spPr>
          <a:xfrm>
            <a:off x="4860925" y="2625725"/>
            <a:ext cx="104775" cy="104775"/>
          </a:xfrm>
          <a:prstGeom prst="ellipse">
            <a:avLst/>
          </a:prstGeom>
          <a:solidFill>
            <a:srgbClr val="0033CC"/>
          </a:solidFill>
          <a:ln w="14288">
            <a:solidFill>
              <a:srgbClr val="0033CC"/>
            </a:solidFill>
            <a:miter/>
          </a:ln>
        </p:spPr>
        <p:txBody>
          <a:bodyPr lIns="45719" rIns="45719"/>
          <a:lstStyle/>
          <a:p>
            <a:pPr/>
          </a:p>
        </p:txBody>
      </p:sp>
      <p:sp>
        <p:nvSpPr>
          <p:cNvPr id="372" name="Circle"/>
          <p:cNvSpPr/>
          <p:nvPr/>
        </p:nvSpPr>
        <p:spPr>
          <a:xfrm>
            <a:off x="4868862" y="2730500"/>
            <a:ext cx="104776" cy="104775"/>
          </a:xfrm>
          <a:prstGeom prst="ellipse">
            <a:avLst/>
          </a:prstGeom>
          <a:solidFill>
            <a:srgbClr val="0033CC"/>
          </a:solidFill>
          <a:ln w="14288">
            <a:solidFill>
              <a:srgbClr val="0033CC"/>
            </a:solidFill>
            <a:miter/>
          </a:ln>
        </p:spPr>
        <p:txBody>
          <a:bodyPr lIns="45719" rIns="45719"/>
          <a:lstStyle/>
          <a:p>
            <a:pPr/>
          </a:p>
        </p:txBody>
      </p:sp>
      <p:sp>
        <p:nvSpPr>
          <p:cNvPr id="373" name="Circle"/>
          <p:cNvSpPr/>
          <p:nvPr/>
        </p:nvSpPr>
        <p:spPr>
          <a:xfrm>
            <a:off x="4781550" y="3011487"/>
            <a:ext cx="104775" cy="106363"/>
          </a:xfrm>
          <a:prstGeom prst="ellipse">
            <a:avLst/>
          </a:prstGeom>
          <a:solidFill>
            <a:srgbClr val="0033CC"/>
          </a:solidFill>
          <a:ln w="14288">
            <a:solidFill>
              <a:srgbClr val="0033CC"/>
            </a:solidFill>
            <a:miter/>
          </a:ln>
        </p:spPr>
        <p:txBody>
          <a:bodyPr lIns="45719" rIns="45719"/>
          <a:lstStyle/>
          <a:p>
            <a:pPr/>
          </a:p>
        </p:txBody>
      </p:sp>
      <p:sp>
        <p:nvSpPr>
          <p:cNvPr id="374" name="Circle"/>
          <p:cNvSpPr/>
          <p:nvPr/>
        </p:nvSpPr>
        <p:spPr>
          <a:xfrm>
            <a:off x="5048250" y="3211512"/>
            <a:ext cx="104775" cy="104776"/>
          </a:xfrm>
          <a:prstGeom prst="ellipse">
            <a:avLst/>
          </a:prstGeom>
          <a:solidFill>
            <a:srgbClr val="0033CC"/>
          </a:solidFill>
          <a:ln w="14288">
            <a:solidFill>
              <a:srgbClr val="0033CC"/>
            </a:solidFill>
            <a:miter/>
          </a:ln>
        </p:spPr>
        <p:txBody>
          <a:bodyPr lIns="45719" rIns="45719"/>
          <a:lstStyle/>
          <a:p>
            <a:pPr/>
          </a:p>
        </p:txBody>
      </p:sp>
      <p:sp>
        <p:nvSpPr>
          <p:cNvPr id="375" name="Circle"/>
          <p:cNvSpPr/>
          <p:nvPr/>
        </p:nvSpPr>
        <p:spPr>
          <a:xfrm>
            <a:off x="5010150" y="3282950"/>
            <a:ext cx="106363" cy="104775"/>
          </a:xfrm>
          <a:prstGeom prst="ellipse">
            <a:avLst/>
          </a:prstGeom>
          <a:solidFill>
            <a:srgbClr val="0033CC"/>
          </a:solidFill>
          <a:ln w="14288">
            <a:solidFill>
              <a:srgbClr val="0033CC"/>
            </a:solidFill>
            <a:miter/>
          </a:ln>
        </p:spPr>
        <p:txBody>
          <a:bodyPr lIns="45719" rIns="45719"/>
          <a:lstStyle/>
          <a:p>
            <a:pPr/>
          </a:p>
        </p:txBody>
      </p:sp>
      <p:sp>
        <p:nvSpPr>
          <p:cNvPr id="376" name="Circle"/>
          <p:cNvSpPr/>
          <p:nvPr/>
        </p:nvSpPr>
        <p:spPr>
          <a:xfrm>
            <a:off x="4946650" y="3382962"/>
            <a:ext cx="104775" cy="106363"/>
          </a:xfrm>
          <a:prstGeom prst="ellipse">
            <a:avLst/>
          </a:prstGeom>
          <a:solidFill>
            <a:srgbClr val="0033CC"/>
          </a:solidFill>
          <a:ln w="14288">
            <a:solidFill>
              <a:srgbClr val="0033CC"/>
            </a:solidFill>
            <a:miter/>
          </a:ln>
        </p:spPr>
        <p:txBody>
          <a:bodyPr lIns="45719" rIns="45719"/>
          <a:lstStyle/>
          <a:p>
            <a:pPr/>
          </a:p>
        </p:txBody>
      </p:sp>
      <p:sp>
        <p:nvSpPr>
          <p:cNvPr id="377" name="Circle"/>
          <p:cNvSpPr/>
          <p:nvPr/>
        </p:nvSpPr>
        <p:spPr>
          <a:xfrm>
            <a:off x="5045075" y="3376612"/>
            <a:ext cx="104775" cy="104776"/>
          </a:xfrm>
          <a:prstGeom prst="ellipse">
            <a:avLst/>
          </a:prstGeom>
          <a:solidFill>
            <a:srgbClr val="0033CC"/>
          </a:solidFill>
          <a:ln w="14288">
            <a:solidFill>
              <a:srgbClr val="0033CC"/>
            </a:solidFill>
            <a:miter/>
          </a:ln>
        </p:spPr>
        <p:txBody>
          <a:bodyPr lIns="45719" rIns="45719"/>
          <a:lstStyle/>
          <a:p>
            <a:pPr/>
          </a:p>
        </p:txBody>
      </p:sp>
      <p:sp>
        <p:nvSpPr>
          <p:cNvPr id="378" name="Circle"/>
          <p:cNvSpPr/>
          <p:nvPr/>
        </p:nvSpPr>
        <p:spPr>
          <a:xfrm>
            <a:off x="4935537" y="3454400"/>
            <a:ext cx="104776" cy="104775"/>
          </a:xfrm>
          <a:prstGeom prst="ellipse">
            <a:avLst/>
          </a:prstGeom>
          <a:solidFill>
            <a:srgbClr val="0033CC"/>
          </a:solidFill>
          <a:ln w="14288">
            <a:solidFill>
              <a:srgbClr val="0033CC"/>
            </a:solidFill>
            <a:miter/>
          </a:ln>
        </p:spPr>
        <p:txBody>
          <a:bodyPr lIns="45719" rIns="45719"/>
          <a:lstStyle/>
          <a:p>
            <a:pPr/>
          </a:p>
        </p:txBody>
      </p:sp>
      <p:sp>
        <p:nvSpPr>
          <p:cNvPr id="379" name="Circle"/>
          <p:cNvSpPr/>
          <p:nvPr/>
        </p:nvSpPr>
        <p:spPr>
          <a:xfrm>
            <a:off x="5153025" y="3346450"/>
            <a:ext cx="104775" cy="104775"/>
          </a:xfrm>
          <a:prstGeom prst="ellipse">
            <a:avLst/>
          </a:prstGeom>
          <a:solidFill>
            <a:srgbClr val="0033CC"/>
          </a:solidFill>
          <a:ln w="14288">
            <a:solidFill>
              <a:srgbClr val="0033CC"/>
            </a:solidFill>
            <a:miter/>
          </a:ln>
        </p:spPr>
        <p:txBody>
          <a:bodyPr lIns="45719" rIns="45719"/>
          <a:lstStyle/>
          <a:p>
            <a:pPr/>
          </a:p>
        </p:txBody>
      </p:sp>
      <p:sp>
        <p:nvSpPr>
          <p:cNvPr id="380" name="Circle"/>
          <p:cNvSpPr/>
          <p:nvPr/>
        </p:nvSpPr>
        <p:spPr>
          <a:xfrm>
            <a:off x="4954587" y="3544887"/>
            <a:ext cx="104776" cy="104776"/>
          </a:xfrm>
          <a:prstGeom prst="ellipse">
            <a:avLst/>
          </a:prstGeom>
          <a:solidFill>
            <a:srgbClr val="0033CC"/>
          </a:solidFill>
          <a:ln w="14288">
            <a:solidFill>
              <a:srgbClr val="0033CC"/>
            </a:solidFill>
            <a:miter/>
          </a:ln>
        </p:spPr>
        <p:txBody>
          <a:bodyPr lIns="45719" rIns="45719"/>
          <a:lstStyle/>
          <a:p>
            <a:pPr/>
          </a:p>
        </p:txBody>
      </p:sp>
      <p:sp>
        <p:nvSpPr>
          <p:cNvPr id="381" name="Circle"/>
          <p:cNvSpPr/>
          <p:nvPr/>
        </p:nvSpPr>
        <p:spPr>
          <a:xfrm>
            <a:off x="4875212" y="3638550"/>
            <a:ext cx="106363" cy="104775"/>
          </a:xfrm>
          <a:prstGeom prst="ellipse">
            <a:avLst/>
          </a:prstGeom>
          <a:solidFill>
            <a:srgbClr val="0033CC"/>
          </a:solidFill>
          <a:ln w="14288">
            <a:solidFill>
              <a:srgbClr val="0033CC"/>
            </a:solidFill>
            <a:miter/>
          </a:ln>
        </p:spPr>
        <p:txBody>
          <a:bodyPr lIns="45719" rIns="45719"/>
          <a:lstStyle/>
          <a:p>
            <a:pPr/>
          </a:p>
        </p:txBody>
      </p:sp>
      <p:sp>
        <p:nvSpPr>
          <p:cNvPr id="382" name="Circle"/>
          <p:cNvSpPr/>
          <p:nvPr/>
        </p:nvSpPr>
        <p:spPr>
          <a:xfrm>
            <a:off x="4811712" y="3833812"/>
            <a:ext cx="104776" cy="104776"/>
          </a:xfrm>
          <a:prstGeom prst="ellipse">
            <a:avLst/>
          </a:prstGeom>
          <a:solidFill>
            <a:srgbClr val="0033CC"/>
          </a:solidFill>
          <a:ln w="14288">
            <a:solidFill>
              <a:srgbClr val="0033CC"/>
            </a:solidFill>
            <a:miter/>
          </a:ln>
        </p:spPr>
        <p:txBody>
          <a:bodyPr lIns="45719" rIns="45719"/>
          <a:lstStyle/>
          <a:p>
            <a:pPr/>
          </a:p>
        </p:txBody>
      </p:sp>
      <p:sp>
        <p:nvSpPr>
          <p:cNvPr id="383" name="Circle"/>
          <p:cNvSpPr/>
          <p:nvPr/>
        </p:nvSpPr>
        <p:spPr>
          <a:xfrm>
            <a:off x="4808537" y="3871912"/>
            <a:ext cx="104776" cy="104776"/>
          </a:xfrm>
          <a:prstGeom prst="ellipse">
            <a:avLst/>
          </a:prstGeom>
          <a:solidFill>
            <a:srgbClr val="0033CC"/>
          </a:solidFill>
          <a:ln w="14288">
            <a:solidFill>
              <a:srgbClr val="0033CC"/>
            </a:solidFill>
            <a:miter/>
          </a:ln>
        </p:spPr>
        <p:txBody>
          <a:bodyPr lIns="45719" rIns="45719"/>
          <a:lstStyle/>
          <a:p>
            <a:pPr/>
          </a:p>
        </p:txBody>
      </p:sp>
      <p:sp>
        <p:nvSpPr>
          <p:cNvPr id="384" name="Circle"/>
          <p:cNvSpPr/>
          <p:nvPr/>
        </p:nvSpPr>
        <p:spPr>
          <a:xfrm>
            <a:off x="5164137" y="3665537"/>
            <a:ext cx="104776" cy="104776"/>
          </a:xfrm>
          <a:prstGeom prst="ellipse">
            <a:avLst/>
          </a:prstGeom>
          <a:solidFill>
            <a:srgbClr val="0033CC"/>
          </a:solidFill>
          <a:ln w="14288">
            <a:solidFill>
              <a:srgbClr val="0033CC"/>
            </a:solidFill>
            <a:miter/>
          </a:ln>
        </p:spPr>
        <p:txBody>
          <a:bodyPr lIns="45719" rIns="45719"/>
          <a:lstStyle/>
          <a:p>
            <a:pPr/>
          </a:p>
        </p:txBody>
      </p:sp>
      <p:sp>
        <p:nvSpPr>
          <p:cNvPr id="385" name="Circle"/>
          <p:cNvSpPr/>
          <p:nvPr/>
        </p:nvSpPr>
        <p:spPr>
          <a:xfrm>
            <a:off x="5318125" y="3717925"/>
            <a:ext cx="104775" cy="104775"/>
          </a:xfrm>
          <a:prstGeom prst="ellipse">
            <a:avLst/>
          </a:prstGeom>
          <a:solidFill>
            <a:srgbClr val="0033CC"/>
          </a:solidFill>
          <a:ln w="14288">
            <a:solidFill>
              <a:srgbClr val="0033CC"/>
            </a:solidFill>
            <a:miter/>
          </a:ln>
        </p:spPr>
        <p:txBody>
          <a:bodyPr lIns="45719" rIns="45719"/>
          <a:lstStyle/>
          <a:p>
            <a:pPr/>
          </a:p>
        </p:txBody>
      </p:sp>
      <p:sp>
        <p:nvSpPr>
          <p:cNvPr id="386" name="Circle"/>
          <p:cNvSpPr/>
          <p:nvPr/>
        </p:nvSpPr>
        <p:spPr>
          <a:xfrm>
            <a:off x="5667375" y="3773487"/>
            <a:ext cx="104775" cy="104776"/>
          </a:xfrm>
          <a:prstGeom prst="ellipse">
            <a:avLst/>
          </a:prstGeom>
          <a:solidFill>
            <a:srgbClr val="0033CC"/>
          </a:solidFill>
          <a:ln w="14288">
            <a:solidFill>
              <a:srgbClr val="0033CC"/>
            </a:solidFill>
            <a:miter/>
          </a:ln>
        </p:spPr>
        <p:txBody>
          <a:bodyPr lIns="45719" rIns="45719"/>
          <a:lstStyle/>
          <a:p>
            <a:pPr/>
          </a:p>
        </p:txBody>
      </p:sp>
      <p:sp>
        <p:nvSpPr>
          <p:cNvPr id="387" name="Circle"/>
          <p:cNvSpPr/>
          <p:nvPr/>
        </p:nvSpPr>
        <p:spPr>
          <a:xfrm>
            <a:off x="6049962" y="3735387"/>
            <a:ext cx="104776" cy="106363"/>
          </a:xfrm>
          <a:prstGeom prst="ellipse">
            <a:avLst/>
          </a:prstGeom>
          <a:solidFill>
            <a:srgbClr val="0033CC"/>
          </a:solidFill>
          <a:ln w="14288">
            <a:solidFill>
              <a:srgbClr val="0033CC"/>
            </a:solidFill>
            <a:miter/>
          </a:ln>
        </p:spPr>
        <p:txBody>
          <a:bodyPr lIns="45719" rIns="45719"/>
          <a:lstStyle/>
          <a:p>
            <a:pPr/>
          </a:p>
        </p:txBody>
      </p:sp>
      <p:sp>
        <p:nvSpPr>
          <p:cNvPr id="388" name="Circle"/>
          <p:cNvSpPr/>
          <p:nvPr/>
        </p:nvSpPr>
        <p:spPr>
          <a:xfrm>
            <a:off x="5243512" y="4167187"/>
            <a:ext cx="104776" cy="104776"/>
          </a:xfrm>
          <a:prstGeom prst="ellipse">
            <a:avLst/>
          </a:prstGeom>
          <a:solidFill>
            <a:srgbClr val="0033CC"/>
          </a:solidFill>
          <a:ln w="14288">
            <a:solidFill>
              <a:srgbClr val="0033CC"/>
            </a:solidFill>
            <a:miter/>
          </a:ln>
        </p:spPr>
        <p:txBody>
          <a:bodyPr lIns="45719" rIns="45719"/>
          <a:lstStyle/>
          <a:p>
            <a:pPr/>
          </a:p>
        </p:txBody>
      </p:sp>
      <p:sp>
        <p:nvSpPr>
          <p:cNvPr id="389" name="Circle"/>
          <p:cNvSpPr/>
          <p:nvPr/>
        </p:nvSpPr>
        <p:spPr>
          <a:xfrm>
            <a:off x="4940300" y="4587875"/>
            <a:ext cx="104775" cy="104775"/>
          </a:xfrm>
          <a:prstGeom prst="ellipse">
            <a:avLst/>
          </a:prstGeom>
          <a:solidFill>
            <a:srgbClr val="0033CC"/>
          </a:solidFill>
          <a:ln w="14288">
            <a:solidFill>
              <a:srgbClr val="0033CC"/>
            </a:solidFill>
            <a:miter/>
          </a:ln>
        </p:spPr>
        <p:txBody>
          <a:bodyPr lIns="45719" rIns="45719"/>
          <a:lstStyle/>
          <a:p>
            <a:pPr/>
          </a:p>
        </p:txBody>
      </p:sp>
      <p:sp>
        <p:nvSpPr>
          <p:cNvPr id="390" name="Residual palmit"/>
          <p:cNvSpPr txBox="1"/>
          <p:nvPr/>
        </p:nvSpPr>
        <p:spPr>
          <a:xfrm>
            <a:off x="3646822" y="1505346"/>
            <a:ext cx="1575508"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latin typeface="Myriad Roman"/>
                <a:ea typeface="Myriad Roman"/>
                <a:cs typeface="Myriad Roman"/>
                <a:sym typeface="Myriad Roman"/>
              </a:defRPr>
            </a:lvl1pPr>
          </a:lstStyle>
          <a:p>
            <a:pPr/>
            <a:r>
              <a:t>Residual palmit</a:t>
            </a:r>
          </a:p>
        </p:txBody>
      </p:sp>
      <p:sp>
        <p:nvSpPr>
          <p:cNvPr id="391" name="Release"/>
          <p:cNvSpPr txBox="1"/>
          <p:nvPr/>
        </p:nvSpPr>
        <p:spPr>
          <a:xfrm>
            <a:off x="4033713" y="4785121"/>
            <a:ext cx="851422"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latin typeface="Myriad Roman"/>
                <a:ea typeface="Myriad Roman"/>
                <a:cs typeface="Myriad Roman"/>
                <a:sym typeface="Myriad Roman"/>
              </a:defRPr>
            </a:lvl1pPr>
          </a:lstStyle>
          <a:p>
            <a:pPr/>
            <a:r>
              <a:t>Release</a:t>
            </a:r>
          </a:p>
        </p:txBody>
      </p:sp>
      <p:grpSp>
        <p:nvGrpSpPr>
          <p:cNvPr id="396" name="Group"/>
          <p:cNvGrpSpPr/>
          <p:nvPr/>
        </p:nvGrpSpPr>
        <p:grpSpPr>
          <a:xfrm>
            <a:off x="5653087" y="1133475"/>
            <a:ext cx="1258888" cy="449263"/>
            <a:chOff x="0" y="0"/>
            <a:chExt cx="1258887" cy="449262"/>
          </a:xfrm>
        </p:grpSpPr>
        <p:grpSp>
          <p:nvGrpSpPr>
            <p:cNvPr id="394" name="Group"/>
            <p:cNvGrpSpPr/>
            <p:nvPr/>
          </p:nvGrpSpPr>
          <p:grpSpPr>
            <a:xfrm>
              <a:off x="96837" y="0"/>
              <a:ext cx="1162051" cy="449263"/>
              <a:chOff x="0" y="0"/>
              <a:chExt cx="1162050" cy="449262"/>
            </a:xfrm>
          </p:grpSpPr>
          <p:sp>
            <p:nvSpPr>
              <p:cNvPr id="392" name="Rectangle"/>
              <p:cNvSpPr/>
              <p:nvPr/>
            </p:nvSpPr>
            <p:spPr>
              <a:xfrm>
                <a:off x="0" y="0"/>
                <a:ext cx="1162050"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393" name="Women"/>
              <p:cNvSpPr txBox="1"/>
              <p:nvPr/>
            </p:nvSpPr>
            <p:spPr>
              <a:xfrm>
                <a:off x="118301" y="49300"/>
                <a:ext cx="92544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Women</a:t>
                </a:r>
              </a:p>
            </p:txBody>
          </p:sp>
        </p:grpSp>
        <p:sp>
          <p:nvSpPr>
            <p:cNvPr id="395" name="Rectangle"/>
            <p:cNvSpPr/>
            <p:nvPr/>
          </p:nvSpPr>
          <p:spPr>
            <a:xfrm>
              <a:off x="0" y="0"/>
              <a:ext cx="192088"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397" name="Circle"/>
          <p:cNvSpPr/>
          <p:nvPr/>
        </p:nvSpPr>
        <p:spPr>
          <a:xfrm>
            <a:off x="4872037" y="3087687"/>
            <a:ext cx="104776" cy="106363"/>
          </a:xfrm>
          <a:prstGeom prst="ellipse">
            <a:avLst/>
          </a:prstGeom>
          <a:solidFill>
            <a:srgbClr val="0033CC"/>
          </a:solidFill>
          <a:ln w="14288">
            <a:solidFill>
              <a:srgbClr val="0033CC"/>
            </a:solidFill>
            <a:miter/>
          </a:ln>
        </p:spPr>
        <p:txBody>
          <a:bodyPr lIns="45719" rIns="45719"/>
          <a:lstStyle/>
          <a:p>
            <a:pPr/>
          </a:p>
        </p:txBody>
      </p:sp>
      <p:sp>
        <p:nvSpPr>
          <p:cNvPr id="398" name="Intra-abdominal fat area (cm2)"/>
          <p:cNvSpPr txBox="1"/>
          <p:nvPr/>
        </p:nvSpPr>
        <p:spPr>
          <a:xfrm>
            <a:off x="4867275" y="5319712"/>
            <a:ext cx="2518945"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1400"/>
            </a:pPr>
            <a:r>
              <a:t>Intra-abdominal fat area (cm</a:t>
            </a:r>
            <a:r>
              <a:rPr baseline="30000"/>
              <a:t>2</a:t>
            </a:r>
            <a:r>
              <a:t>)</a:t>
            </a:r>
          </a:p>
        </p:txBody>
      </p:sp>
      <p:sp>
        <p:nvSpPr>
          <p:cNvPr id="399" name="(μmol/min)"/>
          <p:cNvSpPr txBox="1"/>
          <p:nvPr/>
        </p:nvSpPr>
        <p:spPr>
          <a:xfrm rot="16200000">
            <a:off x="523279" y="3188156"/>
            <a:ext cx="1135520" cy="33105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1600"/>
            </a:pPr>
            <a:r>
              <a:t>(</a:t>
            </a:r>
            <a:r>
              <a:rPr b="0">
                <a:latin typeface="Symbol"/>
                <a:ea typeface="Symbol"/>
                <a:cs typeface="Symbol"/>
                <a:sym typeface="Symbol"/>
              </a:rPr>
              <a:t>m</a:t>
            </a:r>
            <a:r>
              <a:t>mol/min)</a:t>
            </a:r>
          </a:p>
        </p:txBody>
      </p:sp>
      <p:sp>
        <p:nvSpPr>
          <p:cNvPr id="400" name="Residual palmitate release"/>
          <p:cNvSpPr txBox="1"/>
          <p:nvPr/>
        </p:nvSpPr>
        <p:spPr>
          <a:xfrm rot="5400000">
            <a:off x="6337249" y="3250872"/>
            <a:ext cx="265664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Residual palmitate release</a:t>
            </a:r>
          </a:p>
        </p:txBody>
      </p:sp>
      <p:grpSp>
        <p:nvGrpSpPr>
          <p:cNvPr id="403" name="Group"/>
          <p:cNvGrpSpPr/>
          <p:nvPr/>
        </p:nvGrpSpPr>
        <p:grpSpPr>
          <a:xfrm>
            <a:off x="5292725" y="6443662"/>
            <a:ext cx="3651250" cy="360363"/>
            <a:chOff x="0" y="0"/>
            <a:chExt cx="3651250" cy="360362"/>
          </a:xfrm>
        </p:grpSpPr>
        <p:sp>
          <p:nvSpPr>
            <p:cNvPr id="401" name="Rectangle"/>
            <p:cNvSpPr/>
            <p:nvPr/>
          </p:nvSpPr>
          <p:spPr>
            <a:xfrm>
              <a:off x="0" y="0"/>
              <a:ext cx="3651250"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402" name="Adapted from Nielsen S et al. J Clin Invest 2003; 111: 981-8"/>
            <p:cNvSpPr txBox="1"/>
            <p:nvPr/>
          </p:nvSpPr>
          <p:spPr>
            <a:xfrm>
              <a:off x="45719" y="66688"/>
              <a:ext cx="3459782"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Nielsen S et al. J Clin Invest 2003; 111: 981-8</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Body Fat Distribution and Free Fatty Acids (FFA)"/>
          <p:cNvSpPr txBox="1"/>
          <p:nvPr>
            <p:ph type="title"/>
          </p:nvPr>
        </p:nvSpPr>
        <p:spPr>
          <a:prstGeom prst="rect">
            <a:avLst/>
          </a:prstGeom>
        </p:spPr>
        <p:txBody>
          <a:bodyPr/>
          <a:lstStyle>
            <a:lvl1pPr>
              <a:defRPr>
                <a:solidFill>
                  <a:srgbClr val="000000"/>
                </a:solidFill>
              </a:defRPr>
            </a:lvl1pPr>
          </a:lstStyle>
          <a:p>
            <a:pPr/>
            <a:r>
              <a:t>Body Fat Distribution and Free Fatty Acids (FFA)</a:t>
            </a:r>
          </a:p>
        </p:txBody>
      </p:sp>
      <p:sp>
        <p:nvSpPr>
          <p:cNvPr id="408" name="Line"/>
          <p:cNvSpPr/>
          <p:nvPr/>
        </p:nvSpPr>
        <p:spPr>
          <a:xfrm>
            <a:off x="3627437" y="3249612"/>
            <a:ext cx="2024063" cy="1"/>
          </a:xfrm>
          <a:prstGeom prst="line">
            <a:avLst/>
          </a:prstGeom>
          <a:ln w="152400">
            <a:solidFill>
              <a:srgbClr val="C80000"/>
            </a:solidFill>
            <a:tailEnd type="triangle"/>
          </a:ln>
        </p:spPr>
        <p:txBody>
          <a:bodyPr lIns="45719" rIns="45719"/>
          <a:lstStyle/>
          <a:p>
            <a:pPr/>
          </a:p>
        </p:txBody>
      </p:sp>
      <p:pic>
        <p:nvPicPr>
          <p:cNvPr id="409" name="image.tif" descr="image.tif"/>
          <p:cNvPicPr>
            <a:picLocks noChangeAspect="1"/>
          </p:cNvPicPr>
          <p:nvPr/>
        </p:nvPicPr>
        <p:blipFill>
          <a:blip r:embed="rId3">
            <a:extLst/>
          </a:blip>
          <a:stretch>
            <a:fillRect/>
          </a:stretch>
        </p:blipFill>
        <p:spPr>
          <a:xfrm>
            <a:off x="5738812" y="914400"/>
            <a:ext cx="2627313" cy="4494213"/>
          </a:xfrm>
          <a:prstGeom prst="rect">
            <a:avLst/>
          </a:prstGeom>
          <a:ln w="12700">
            <a:miter lim="400000"/>
          </a:ln>
        </p:spPr>
      </p:pic>
      <p:pic>
        <p:nvPicPr>
          <p:cNvPr id="410" name="image.tif" descr="image.tif"/>
          <p:cNvPicPr>
            <a:picLocks noChangeAspect="1"/>
          </p:cNvPicPr>
          <p:nvPr/>
        </p:nvPicPr>
        <p:blipFill>
          <a:blip r:embed="rId4">
            <a:extLst/>
          </a:blip>
          <a:stretch>
            <a:fillRect/>
          </a:stretch>
        </p:blipFill>
        <p:spPr>
          <a:xfrm>
            <a:off x="792162" y="954087"/>
            <a:ext cx="2622551" cy="4454526"/>
          </a:xfrm>
          <a:prstGeom prst="rect">
            <a:avLst/>
          </a:prstGeom>
          <a:ln w="12700">
            <a:miter lim="400000"/>
          </a:ln>
        </p:spPr>
      </p:pic>
      <p:grpSp>
        <p:nvGrpSpPr>
          <p:cNvPr id="415" name="Group"/>
          <p:cNvGrpSpPr/>
          <p:nvPr/>
        </p:nvGrpSpPr>
        <p:grpSpPr>
          <a:xfrm>
            <a:off x="1106487" y="5499100"/>
            <a:ext cx="2025651" cy="490538"/>
            <a:chOff x="0" y="0"/>
            <a:chExt cx="2025649" cy="490537"/>
          </a:xfrm>
        </p:grpSpPr>
        <p:grpSp>
          <p:nvGrpSpPr>
            <p:cNvPr id="413" name="Group"/>
            <p:cNvGrpSpPr/>
            <p:nvPr/>
          </p:nvGrpSpPr>
          <p:grpSpPr>
            <a:xfrm>
              <a:off x="105747" y="0"/>
              <a:ext cx="1919903" cy="490538"/>
              <a:chOff x="0" y="0"/>
              <a:chExt cx="1919902" cy="490537"/>
            </a:xfrm>
          </p:grpSpPr>
          <p:sp>
            <p:nvSpPr>
              <p:cNvPr id="411" name="Rectangle"/>
              <p:cNvSpPr/>
              <p:nvPr/>
            </p:nvSpPr>
            <p:spPr>
              <a:xfrm>
                <a:off x="0" y="0"/>
                <a:ext cx="1919903" cy="49053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412" name="Normal FFA"/>
              <p:cNvSpPr txBox="1"/>
              <p:nvPr/>
            </p:nvSpPr>
            <p:spPr>
              <a:xfrm>
                <a:off x="164608" y="57653"/>
                <a:ext cx="1590686"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000"/>
                </a:lvl1pPr>
              </a:lstStyle>
              <a:p>
                <a:pPr/>
                <a:r>
                  <a:t>Normal FFA </a:t>
                </a:r>
              </a:p>
            </p:txBody>
          </p:sp>
        </p:grpSp>
        <p:sp>
          <p:nvSpPr>
            <p:cNvPr id="414" name="Rectangle"/>
            <p:cNvSpPr/>
            <p:nvPr/>
          </p:nvSpPr>
          <p:spPr>
            <a:xfrm>
              <a:off x="0" y="0"/>
              <a:ext cx="211495" cy="490538"/>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420" name="Group"/>
          <p:cNvGrpSpPr/>
          <p:nvPr/>
        </p:nvGrpSpPr>
        <p:grpSpPr>
          <a:xfrm>
            <a:off x="6056312" y="5499100"/>
            <a:ext cx="2025651" cy="490538"/>
            <a:chOff x="0" y="0"/>
            <a:chExt cx="2025649" cy="490537"/>
          </a:xfrm>
        </p:grpSpPr>
        <p:grpSp>
          <p:nvGrpSpPr>
            <p:cNvPr id="418" name="Group"/>
            <p:cNvGrpSpPr/>
            <p:nvPr/>
          </p:nvGrpSpPr>
          <p:grpSpPr>
            <a:xfrm>
              <a:off x="105747" y="0"/>
              <a:ext cx="1919903" cy="490538"/>
              <a:chOff x="0" y="0"/>
              <a:chExt cx="1919902" cy="490537"/>
            </a:xfrm>
          </p:grpSpPr>
          <p:sp>
            <p:nvSpPr>
              <p:cNvPr id="416" name="Rectangle"/>
              <p:cNvSpPr/>
              <p:nvPr/>
            </p:nvSpPr>
            <p:spPr>
              <a:xfrm>
                <a:off x="0" y="0"/>
                <a:ext cx="1919903" cy="49053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417" name="High FFA"/>
              <p:cNvSpPr txBox="1"/>
              <p:nvPr/>
            </p:nvSpPr>
            <p:spPr>
              <a:xfrm>
                <a:off x="320010" y="57653"/>
                <a:ext cx="1279883"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000"/>
                </a:lvl1pPr>
              </a:lstStyle>
              <a:p>
                <a:pPr/>
                <a:r>
                  <a:t>High FFA </a:t>
                </a:r>
              </a:p>
            </p:txBody>
          </p:sp>
        </p:grpSp>
        <p:sp>
          <p:nvSpPr>
            <p:cNvPr id="419" name="Rectangle"/>
            <p:cNvSpPr/>
            <p:nvPr/>
          </p:nvSpPr>
          <p:spPr>
            <a:xfrm>
              <a:off x="0" y="0"/>
              <a:ext cx="211495" cy="490538"/>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Rectangle"/>
          <p:cNvSpPr/>
          <p:nvPr/>
        </p:nvSpPr>
        <p:spPr>
          <a:xfrm>
            <a:off x="1376362" y="1089025"/>
            <a:ext cx="6597651" cy="4927600"/>
          </a:xfrm>
          <a:prstGeom prst="rect">
            <a:avLst/>
          </a:prstGeom>
          <a:solidFill>
            <a:srgbClr val="808080">
              <a:alpha val="50000"/>
            </a:srgbClr>
          </a:solidFill>
          <a:ln w="12700">
            <a:miter lim="400000"/>
          </a:ln>
        </p:spPr>
        <p:txBody>
          <a:bodyPr lIns="45719" rIns="45719" anchor="ctr"/>
          <a:lstStyle/>
          <a:p>
            <a:pPr/>
          </a:p>
        </p:txBody>
      </p:sp>
      <p:pic>
        <p:nvPicPr>
          <p:cNvPr id="425" name="image.png" descr="image.png"/>
          <p:cNvPicPr>
            <a:picLocks noChangeAspect="1"/>
          </p:cNvPicPr>
          <p:nvPr/>
        </p:nvPicPr>
        <p:blipFill>
          <a:blip r:embed="rId3">
            <a:extLst/>
          </a:blip>
          <a:stretch>
            <a:fillRect/>
          </a:stretch>
        </p:blipFill>
        <p:spPr>
          <a:xfrm>
            <a:off x="1281112" y="1042987"/>
            <a:ext cx="6584951" cy="4895851"/>
          </a:xfrm>
          <a:prstGeom prst="rect">
            <a:avLst/>
          </a:prstGeom>
          <a:ln w="28575">
            <a:solidFill>
              <a:srgbClr val="FFFFFF"/>
            </a:solidFill>
          </a:ln>
        </p:spPr>
      </p:pic>
      <p:sp>
        <p:nvSpPr>
          <p:cNvPr id="426" name="Intra-abdominal (Visceral) Fat and Upper Body Obesity"/>
          <p:cNvSpPr txBox="1"/>
          <p:nvPr>
            <p:ph type="title"/>
          </p:nvPr>
        </p:nvSpPr>
        <p:spPr>
          <a:prstGeom prst="rect">
            <a:avLst/>
          </a:prstGeom>
        </p:spPr>
        <p:txBody>
          <a:bodyPr/>
          <a:lstStyle>
            <a:lvl1pPr>
              <a:defRPr>
                <a:solidFill>
                  <a:srgbClr val="000000"/>
                </a:solidFill>
              </a:defRPr>
            </a:lvl1pPr>
          </a:lstStyle>
          <a:p>
            <a:pPr/>
            <a:r>
              <a:t>Intra-abdominal (Visceral) Fat and Upper Body Obesity</a:t>
            </a:r>
          </a:p>
        </p:txBody>
      </p:sp>
      <p:sp>
        <p:nvSpPr>
          <p:cNvPr id="427" name="Line"/>
          <p:cNvSpPr/>
          <p:nvPr/>
        </p:nvSpPr>
        <p:spPr>
          <a:xfrm flipV="1">
            <a:off x="1916112" y="5003799"/>
            <a:ext cx="585788" cy="554039"/>
          </a:xfrm>
          <a:prstGeom prst="line">
            <a:avLst/>
          </a:prstGeom>
          <a:ln w="57150">
            <a:solidFill>
              <a:srgbClr val="C80000"/>
            </a:solidFill>
            <a:tailEnd type="triangle"/>
          </a:ln>
        </p:spPr>
        <p:txBody>
          <a:bodyPr lIns="45719" rIns="45719"/>
          <a:lstStyle/>
          <a:p>
            <a:pPr/>
          </a:p>
        </p:txBody>
      </p:sp>
      <p:sp>
        <p:nvSpPr>
          <p:cNvPr id="428" name="Line"/>
          <p:cNvSpPr/>
          <p:nvPr/>
        </p:nvSpPr>
        <p:spPr>
          <a:xfrm flipH="1">
            <a:off x="6462712" y="1358900"/>
            <a:ext cx="944563" cy="990600"/>
          </a:xfrm>
          <a:prstGeom prst="line">
            <a:avLst/>
          </a:prstGeom>
          <a:ln w="57150">
            <a:solidFill>
              <a:srgbClr val="C80000"/>
            </a:solidFill>
            <a:tailEnd type="triangle"/>
          </a:ln>
        </p:spPr>
        <p:txBody>
          <a:bodyPr lIns="45719" rIns="45719"/>
          <a:lstStyle/>
          <a:p>
            <a:pPr/>
          </a:p>
        </p:txBody>
      </p:sp>
      <p:grpSp>
        <p:nvGrpSpPr>
          <p:cNvPr id="433" name="Group"/>
          <p:cNvGrpSpPr/>
          <p:nvPr/>
        </p:nvGrpSpPr>
        <p:grpSpPr>
          <a:xfrm>
            <a:off x="476250" y="5543550"/>
            <a:ext cx="2443163" cy="490538"/>
            <a:chOff x="0" y="0"/>
            <a:chExt cx="2443162" cy="490537"/>
          </a:xfrm>
        </p:grpSpPr>
        <p:grpSp>
          <p:nvGrpSpPr>
            <p:cNvPr id="431" name="Group"/>
            <p:cNvGrpSpPr/>
            <p:nvPr/>
          </p:nvGrpSpPr>
          <p:grpSpPr>
            <a:xfrm>
              <a:off x="180975" y="0"/>
              <a:ext cx="2262188" cy="490538"/>
              <a:chOff x="0" y="0"/>
              <a:chExt cx="2262187" cy="490537"/>
            </a:xfrm>
          </p:grpSpPr>
          <p:sp>
            <p:nvSpPr>
              <p:cNvPr id="429" name="Rectangle"/>
              <p:cNvSpPr/>
              <p:nvPr/>
            </p:nvSpPr>
            <p:spPr>
              <a:xfrm>
                <a:off x="0" y="0"/>
                <a:ext cx="2262188" cy="49053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430" name="Subcutaneous fat"/>
              <p:cNvSpPr txBox="1"/>
              <p:nvPr/>
            </p:nvSpPr>
            <p:spPr>
              <a:xfrm>
                <a:off x="88330" y="69938"/>
                <a:ext cx="208552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Subcutaneous fat </a:t>
                </a:r>
              </a:p>
            </p:txBody>
          </p:sp>
        </p:grpSp>
        <p:sp>
          <p:nvSpPr>
            <p:cNvPr id="432" name="Rectangle"/>
            <p:cNvSpPr/>
            <p:nvPr/>
          </p:nvSpPr>
          <p:spPr>
            <a:xfrm>
              <a:off x="0" y="0"/>
              <a:ext cx="192088" cy="490538"/>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438" name="Group"/>
          <p:cNvGrpSpPr/>
          <p:nvPr/>
        </p:nvGrpSpPr>
        <p:grpSpPr>
          <a:xfrm>
            <a:off x="6102350" y="954087"/>
            <a:ext cx="2443163" cy="490538"/>
            <a:chOff x="0" y="0"/>
            <a:chExt cx="2443162" cy="490537"/>
          </a:xfrm>
        </p:grpSpPr>
        <p:grpSp>
          <p:nvGrpSpPr>
            <p:cNvPr id="436" name="Group"/>
            <p:cNvGrpSpPr/>
            <p:nvPr/>
          </p:nvGrpSpPr>
          <p:grpSpPr>
            <a:xfrm>
              <a:off x="180975" y="0"/>
              <a:ext cx="2262188" cy="490538"/>
              <a:chOff x="0" y="0"/>
              <a:chExt cx="2262187" cy="490537"/>
            </a:xfrm>
          </p:grpSpPr>
          <p:sp>
            <p:nvSpPr>
              <p:cNvPr id="434" name="Rectangle"/>
              <p:cNvSpPr/>
              <p:nvPr/>
            </p:nvSpPr>
            <p:spPr>
              <a:xfrm>
                <a:off x="0" y="0"/>
                <a:ext cx="2262188" cy="49053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435" name="Intra-abdominal fat"/>
              <p:cNvSpPr txBox="1"/>
              <p:nvPr/>
            </p:nvSpPr>
            <p:spPr>
              <a:xfrm>
                <a:off x="18511" y="69938"/>
                <a:ext cx="222516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Intra-abdominal fat </a:t>
                </a:r>
              </a:p>
            </p:txBody>
          </p:sp>
        </p:grpSp>
        <p:sp>
          <p:nvSpPr>
            <p:cNvPr id="437" name="Rectangle"/>
            <p:cNvSpPr/>
            <p:nvPr/>
          </p:nvSpPr>
          <p:spPr>
            <a:xfrm>
              <a:off x="0" y="0"/>
              <a:ext cx="192088" cy="490538"/>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Kreb Cycle"/>
          <p:cNvSpPr txBox="1"/>
          <p:nvPr>
            <p:ph type="title"/>
          </p:nvPr>
        </p:nvSpPr>
        <p:spPr>
          <a:prstGeom prst="rect">
            <a:avLst/>
          </a:prstGeom>
        </p:spPr>
        <p:txBody>
          <a:bodyPr/>
          <a:lstStyle>
            <a:lvl1pPr>
              <a:defRPr>
                <a:solidFill>
                  <a:srgbClr val="000000"/>
                </a:solidFill>
              </a:defRPr>
            </a:lvl1pPr>
          </a:lstStyle>
          <a:p>
            <a:pPr/>
            <a:r>
              <a:t>Kreb Cycle</a:t>
            </a:r>
          </a:p>
        </p:txBody>
      </p:sp>
      <p:pic>
        <p:nvPicPr>
          <p:cNvPr id="443" name="Picture 5" descr="Picture 5"/>
          <p:cNvPicPr>
            <a:picLocks noChangeAspect="1"/>
          </p:cNvPicPr>
          <p:nvPr/>
        </p:nvPicPr>
        <p:blipFill>
          <a:blip r:embed="rId3">
            <a:extLst/>
          </a:blip>
          <a:stretch>
            <a:fillRect/>
          </a:stretch>
        </p:blipFill>
        <p:spPr>
          <a:xfrm>
            <a:off x="2218080" y="511584"/>
            <a:ext cx="5337372" cy="6214305"/>
          </a:xfrm>
          <a:prstGeom prst="rect">
            <a:avLst/>
          </a:prstGeom>
          <a:ln w="12700">
            <a:miter lim="400000"/>
          </a:ln>
        </p:spPr>
      </p:pic>
      <p:sp>
        <p:nvSpPr>
          <p:cNvPr id="444" name="Line"/>
          <p:cNvSpPr/>
          <p:nvPr/>
        </p:nvSpPr>
        <p:spPr>
          <a:xfrm flipH="1">
            <a:off x="7417752" y="1033780"/>
            <a:ext cx="944564" cy="990601"/>
          </a:xfrm>
          <a:prstGeom prst="line">
            <a:avLst/>
          </a:prstGeom>
          <a:ln w="57150">
            <a:solidFill>
              <a:srgbClr val="C80000"/>
            </a:solidFill>
            <a:tailEnd type="triangle"/>
          </a:ln>
        </p:spPr>
        <p:txBody>
          <a:bodyPr lIns="45719" rIns="45719"/>
          <a:lstStyle/>
          <a:p>
            <a:pPr/>
          </a:p>
        </p:txBody>
      </p:sp>
      <p:sp>
        <p:nvSpPr>
          <p:cNvPr id="445" name="Line"/>
          <p:cNvSpPr/>
          <p:nvPr/>
        </p:nvSpPr>
        <p:spPr>
          <a:xfrm>
            <a:off x="1181854" y="1366418"/>
            <a:ext cx="1506419" cy="297283"/>
          </a:xfrm>
          <a:prstGeom prst="line">
            <a:avLst/>
          </a:prstGeom>
          <a:ln w="57150">
            <a:solidFill>
              <a:srgbClr val="C80000"/>
            </a:solidFill>
            <a:tailEnd type="triangle"/>
          </a:ln>
        </p:spPr>
        <p:txBody>
          <a:bodyPr lIns="45719" rIns="45719"/>
          <a:lstStyle/>
          <a:p>
            <a:pPr/>
          </a:p>
        </p:txBody>
      </p:sp>
      <p:sp>
        <p:nvSpPr>
          <p:cNvPr id="446" name="Line"/>
          <p:cNvSpPr/>
          <p:nvPr/>
        </p:nvSpPr>
        <p:spPr>
          <a:xfrm flipV="1">
            <a:off x="1505029" y="3186170"/>
            <a:ext cx="1213292" cy="841945"/>
          </a:xfrm>
          <a:prstGeom prst="line">
            <a:avLst/>
          </a:prstGeom>
          <a:ln w="57150">
            <a:solidFill>
              <a:srgbClr val="C80000"/>
            </a:solidFil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0" name="image.pdf" descr="image.pdf"/>
          <p:cNvPicPr>
            <a:picLocks noChangeAspect="1"/>
          </p:cNvPicPr>
          <p:nvPr/>
        </p:nvPicPr>
        <p:blipFill>
          <a:blip r:embed="rId3">
            <a:extLst/>
          </a:blip>
          <a:stretch>
            <a:fillRect/>
          </a:stretch>
        </p:blipFill>
        <p:spPr>
          <a:xfrm>
            <a:off x="5067300" y="2665412"/>
            <a:ext cx="1890713" cy="1304926"/>
          </a:xfrm>
          <a:prstGeom prst="rect">
            <a:avLst/>
          </a:prstGeom>
          <a:ln w="12700">
            <a:miter lim="400000"/>
          </a:ln>
        </p:spPr>
      </p:pic>
      <p:sp>
        <p:nvSpPr>
          <p:cNvPr id="451" name="↑ FFA"/>
          <p:cNvSpPr txBox="1"/>
          <p:nvPr/>
        </p:nvSpPr>
        <p:spPr>
          <a:xfrm>
            <a:off x="5476597" y="3159125"/>
            <a:ext cx="948294" cy="4635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85000"/>
              </a:lnSpc>
              <a:defRPr b="1" sz="2400">
                <a:solidFill>
                  <a:srgbClr val="C80000"/>
                </a:solidFill>
              </a:defRPr>
            </a:pPr>
            <a:r>
              <a:rPr b="0">
                <a:latin typeface="Symbol"/>
                <a:ea typeface="Symbol"/>
                <a:cs typeface="Symbol"/>
                <a:sym typeface="Symbol"/>
              </a:rPr>
              <a:t>­</a:t>
            </a:r>
            <a:r>
              <a:rPr>
                <a:solidFill>
                  <a:srgbClr val="000000"/>
                </a:solidFill>
              </a:rPr>
              <a:t> FFA</a:t>
            </a:r>
          </a:p>
        </p:txBody>
      </p:sp>
      <p:sp>
        <p:nvSpPr>
          <p:cNvPr id="452" name="Upper Body / Intra-abdominal (Visceral) Obesity and Insulin Resistance"/>
          <p:cNvSpPr txBox="1"/>
          <p:nvPr>
            <p:ph type="title"/>
          </p:nvPr>
        </p:nvSpPr>
        <p:spPr>
          <a:prstGeom prst="rect">
            <a:avLst/>
          </a:prstGeom>
        </p:spPr>
        <p:txBody>
          <a:bodyPr/>
          <a:lstStyle/>
          <a:p>
            <a:pPr/>
            <a:r>
              <a:t>Upper Body / Intra-abdominal (Visceral) Obesity and Insulin Resistance</a:t>
            </a:r>
          </a:p>
        </p:txBody>
      </p:sp>
      <p:pic>
        <p:nvPicPr>
          <p:cNvPr id="453" name="image.tif" descr="image.tif"/>
          <p:cNvPicPr>
            <a:picLocks noChangeAspect="1"/>
          </p:cNvPicPr>
          <p:nvPr/>
        </p:nvPicPr>
        <p:blipFill>
          <a:blip r:embed="rId4">
            <a:extLst/>
          </a:blip>
          <a:stretch>
            <a:fillRect/>
          </a:stretch>
        </p:blipFill>
        <p:spPr>
          <a:xfrm>
            <a:off x="522287" y="1898650"/>
            <a:ext cx="2333626" cy="4005263"/>
          </a:xfrm>
          <a:prstGeom prst="rect">
            <a:avLst/>
          </a:prstGeom>
          <a:ln w="12700">
            <a:miter lim="400000"/>
          </a:ln>
        </p:spPr>
      </p:pic>
      <p:pic>
        <p:nvPicPr>
          <p:cNvPr id="454" name="image.pdf" descr="image.pdf"/>
          <p:cNvPicPr>
            <a:picLocks noChangeAspect="1"/>
          </p:cNvPicPr>
          <p:nvPr/>
        </p:nvPicPr>
        <p:blipFill>
          <a:blip r:embed="rId5">
            <a:extLst/>
          </a:blip>
          <a:stretch>
            <a:fillRect/>
          </a:stretch>
        </p:blipFill>
        <p:spPr>
          <a:xfrm>
            <a:off x="3627437" y="1377950"/>
            <a:ext cx="1825626" cy="620713"/>
          </a:xfrm>
          <a:prstGeom prst="rect">
            <a:avLst/>
          </a:prstGeom>
          <a:ln w="12700">
            <a:miter lim="400000"/>
          </a:ln>
        </p:spPr>
      </p:pic>
      <p:pic>
        <p:nvPicPr>
          <p:cNvPr id="455" name="image.pdf" descr="image.pdf"/>
          <p:cNvPicPr>
            <a:picLocks noChangeAspect="1"/>
          </p:cNvPicPr>
          <p:nvPr/>
        </p:nvPicPr>
        <p:blipFill>
          <a:blip r:embed="rId6">
            <a:extLst/>
          </a:blip>
          <a:stretch>
            <a:fillRect/>
          </a:stretch>
        </p:blipFill>
        <p:spPr>
          <a:xfrm>
            <a:off x="3627437" y="4375150"/>
            <a:ext cx="1439863" cy="941388"/>
          </a:xfrm>
          <a:prstGeom prst="rect">
            <a:avLst/>
          </a:prstGeom>
          <a:ln w="12700">
            <a:miter lim="400000"/>
          </a:ln>
        </p:spPr>
      </p:pic>
      <p:pic>
        <p:nvPicPr>
          <p:cNvPr id="456" name="image.pdf" descr="image.pdf"/>
          <p:cNvPicPr>
            <a:picLocks noChangeAspect="1"/>
          </p:cNvPicPr>
          <p:nvPr/>
        </p:nvPicPr>
        <p:blipFill>
          <a:blip r:embed="rId7">
            <a:extLst/>
          </a:blip>
          <a:stretch>
            <a:fillRect/>
          </a:stretch>
        </p:blipFill>
        <p:spPr>
          <a:xfrm flipH="1" rot="21499688">
            <a:off x="7031037" y="4397375"/>
            <a:ext cx="1501776" cy="1058863"/>
          </a:xfrm>
          <a:prstGeom prst="rect">
            <a:avLst/>
          </a:prstGeom>
          <a:ln w="12700">
            <a:miter lim="400000"/>
          </a:ln>
        </p:spPr>
      </p:pic>
      <p:sp>
        <p:nvSpPr>
          <p:cNvPr id="457" name="Insulin       resistance"/>
          <p:cNvSpPr txBox="1"/>
          <p:nvPr/>
        </p:nvSpPr>
        <p:spPr>
          <a:xfrm>
            <a:off x="3808095" y="2055812"/>
            <a:ext cx="1394461"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400"/>
            </a:pPr>
            <a:r>
              <a:t>Insulin</a:t>
            </a:r>
            <a:br/>
            <a:r>
              <a:t>      resistance</a:t>
            </a:r>
          </a:p>
        </p:txBody>
      </p:sp>
      <p:sp>
        <p:nvSpPr>
          <p:cNvPr id="458" name="↑ Glucose…"/>
          <p:cNvSpPr txBox="1"/>
          <p:nvPr/>
        </p:nvSpPr>
        <p:spPr>
          <a:xfrm>
            <a:off x="4303395" y="4914900"/>
            <a:ext cx="1394461" cy="5074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800"/>
              </a:spcBef>
              <a:defRPr b="1" sz="1400">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Glucose    </a:t>
            </a:r>
          </a:p>
          <a:p>
            <a:pPr algn="ctr">
              <a:defRPr b="1" sz="1400"/>
            </a:pPr>
            <a:r>
              <a:t>  release</a:t>
            </a:r>
          </a:p>
        </p:txBody>
      </p:sp>
      <p:sp>
        <p:nvSpPr>
          <p:cNvPr id="459" name="↑ Constriction  ↓ Relaxation"/>
          <p:cNvSpPr txBox="1"/>
          <p:nvPr/>
        </p:nvSpPr>
        <p:spPr>
          <a:xfrm>
            <a:off x="6148070" y="2055812"/>
            <a:ext cx="1707198" cy="5229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800"/>
              </a:spcBef>
              <a:defRPr b="1" sz="1400">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Constriction </a:t>
            </a:r>
            <a:br>
              <a:rPr>
                <a:solidFill>
                  <a:srgbClr val="000000"/>
                </a:solidFill>
              </a:rPr>
            </a:br>
            <a:r>
              <a:rPr b="0">
                <a:latin typeface="Symbol"/>
                <a:ea typeface="Symbol"/>
                <a:cs typeface="Symbol"/>
                <a:sym typeface="Symbol"/>
              </a:rPr>
              <a:t>¯</a:t>
            </a:r>
            <a:r>
              <a:rPr b="0">
                <a:solidFill>
                  <a:srgbClr val="000000"/>
                </a:solidFill>
              </a:rPr>
              <a:t> </a:t>
            </a:r>
            <a:r>
              <a:rPr>
                <a:solidFill>
                  <a:srgbClr val="000000"/>
                </a:solidFill>
              </a:rPr>
              <a:t>Relaxation</a:t>
            </a:r>
          </a:p>
        </p:txBody>
      </p:sp>
      <p:sp>
        <p:nvSpPr>
          <p:cNvPr id="460" name="↑ Insulin…"/>
          <p:cNvSpPr txBox="1"/>
          <p:nvPr/>
        </p:nvSpPr>
        <p:spPr>
          <a:xfrm>
            <a:off x="6238557" y="4914900"/>
            <a:ext cx="1394461" cy="5074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800"/>
              </a:spcBef>
              <a:defRPr b="1" sz="1400">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Insulin  </a:t>
            </a:r>
          </a:p>
          <a:p>
            <a:pPr algn="ctr">
              <a:defRPr b="1" sz="1400"/>
            </a:pPr>
            <a:r>
              <a:t>        secretion</a:t>
            </a:r>
          </a:p>
        </p:txBody>
      </p:sp>
      <p:pic>
        <p:nvPicPr>
          <p:cNvPr id="461" name="image.pdf" descr="image.pdf"/>
          <p:cNvPicPr>
            <a:picLocks noChangeAspect="1"/>
          </p:cNvPicPr>
          <p:nvPr/>
        </p:nvPicPr>
        <p:blipFill>
          <a:blip r:embed="rId8">
            <a:extLst/>
          </a:blip>
          <a:stretch>
            <a:fillRect/>
          </a:stretch>
        </p:blipFill>
        <p:spPr>
          <a:xfrm>
            <a:off x="6732587" y="1493837"/>
            <a:ext cx="1598613" cy="841376"/>
          </a:xfrm>
          <a:prstGeom prst="rect">
            <a:avLst/>
          </a:prstGeom>
          <a:ln w="12700">
            <a:miter lim="400000"/>
          </a:ln>
        </p:spPr>
      </p:pic>
      <p:sp>
        <p:nvSpPr>
          <p:cNvPr id="462" name="Shape"/>
          <p:cNvSpPr/>
          <p:nvPr/>
        </p:nvSpPr>
        <p:spPr>
          <a:xfrm>
            <a:off x="3402012" y="1044575"/>
            <a:ext cx="2430463" cy="157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grpSp>
        <p:nvGrpSpPr>
          <p:cNvPr id="467" name="Group"/>
          <p:cNvGrpSpPr/>
          <p:nvPr/>
        </p:nvGrpSpPr>
        <p:grpSpPr>
          <a:xfrm>
            <a:off x="4392612" y="1089025"/>
            <a:ext cx="1322388" cy="365125"/>
            <a:chOff x="0" y="0"/>
            <a:chExt cx="1322387" cy="365125"/>
          </a:xfrm>
        </p:grpSpPr>
        <p:grpSp>
          <p:nvGrpSpPr>
            <p:cNvPr id="465" name="Group"/>
            <p:cNvGrpSpPr/>
            <p:nvPr/>
          </p:nvGrpSpPr>
          <p:grpSpPr>
            <a:xfrm>
              <a:off x="0" y="0"/>
              <a:ext cx="1322388" cy="365125"/>
              <a:chOff x="0" y="0"/>
              <a:chExt cx="1322387" cy="365125"/>
            </a:xfrm>
          </p:grpSpPr>
          <p:sp>
            <p:nvSpPr>
              <p:cNvPr id="463" name="Rectangle"/>
              <p:cNvSpPr/>
              <p:nvPr/>
            </p:nvSpPr>
            <p:spPr>
              <a:xfrm>
                <a:off x="0" y="0"/>
                <a:ext cx="1322388"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600"/>
                </a:pPr>
              </a:p>
            </p:txBody>
          </p:sp>
          <p:sp>
            <p:nvSpPr>
              <p:cNvPr id="464" name="Muscle"/>
              <p:cNvSpPr txBox="1"/>
              <p:nvPr/>
            </p:nvSpPr>
            <p:spPr>
              <a:xfrm>
                <a:off x="264685" y="25866"/>
                <a:ext cx="793017"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600"/>
                </a:lvl1pPr>
              </a:lstStyle>
              <a:p>
                <a:pPr/>
                <a:r>
                  <a:t>Muscle</a:t>
                </a:r>
              </a:p>
            </p:txBody>
          </p:sp>
        </p:grpSp>
        <p:sp>
          <p:nvSpPr>
            <p:cNvPr id="466" name="Triangle"/>
            <p:cNvSpPr/>
            <p:nvPr/>
          </p:nvSpPr>
          <p:spPr>
            <a:xfrm>
              <a:off x="53975" y="147637"/>
              <a:ext cx="180975" cy="179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grpSp>
        <p:nvGrpSpPr>
          <p:cNvPr id="472" name="Group"/>
          <p:cNvGrpSpPr/>
          <p:nvPr/>
        </p:nvGrpSpPr>
        <p:grpSpPr>
          <a:xfrm>
            <a:off x="6192837" y="1089025"/>
            <a:ext cx="1528763" cy="365125"/>
            <a:chOff x="0" y="0"/>
            <a:chExt cx="1528762" cy="365125"/>
          </a:xfrm>
        </p:grpSpPr>
        <p:grpSp>
          <p:nvGrpSpPr>
            <p:cNvPr id="470" name="Group"/>
            <p:cNvGrpSpPr/>
            <p:nvPr/>
          </p:nvGrpSpPr>
          <p:grpSpPr>
            <a:xfrm>
              <a:off x="0" y="0"/>
              <a:ext cx="1528763" cy="365125"/>
              <a:chOff x="0" y="0"/>
              <a:chExt cx="1528762" cy="365125"/>
            </a:xfrm>
          </p:grpSpPr>
          <p:sp>
            <p:nvSpPr>
              <p:cNvPr id="468" name="Rectangle"/>
              <p:cNvSpPr/>
              <p:nvPr/>
            </p:nvSpPr>
            <p:spPr>
              <a:xfrm>
                <a:off x="0" y="0"/>
                <a:ext cx="152876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600"/>
                </a:pPr>
              </a:p>
            </p:txBody>
          </p:sp>
          <p:sp>
            <p:nvSpPr>
              <p:cNvPr id="469" name="Vasculature"/>
              <p:cNvSpPr txBox="1"/>
              <p:nvPr/>
            </p:nvSpPr>
            <p:spPr>
              <a:xfrm>
                <a:off x="141902" y="25866"/>
                <a:ext cx="1244958"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600"/>
                </a:lvl1pPr>
              </a:lstStyle>
              <a:p>
                <a:pPr/>
                <a:r>
                  <a:t>Vasculature</a:t>
                </a:r>
              </a:p>
            </p:txBody>
          </p:sp>
        </p:grpSp>
        <p:sp>
          <p:nvSpPr>
            <p:cNvPr id="471" name="Triangle"/>
            <p:cNvSpPr/>
            <p:nvPr/>
          </p:nvSpPr>
          <p:spPr>
            <a:xfrm rot="16200000">
              <a:off x="1305718" y="146843"/>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473" name="Shape"/>
          <p:cNvSpPr/>
          <p:nvPr/>
        </p:nvSpPr>
        <p:spPr>
          <a:xfrm flipH="1">
            <a:off x="6102350" y="1044575"/>
            <a:ext cx="2430463" cy="157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sp>
        <p:nvSpPr>
          <p:cNvPr id="474" name="Shape"/>
          <p:cNvSpPr/>
          <p:nvPr/>
        </p:nvSpPr>
        <p:spPr>
          <a:xfrm>
            <a:off x="3402012" y="4014787"/>
            <a:ext cx="2430463" cy="157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grpSp>
        <p:nvGrpSpPr>
          <p:cNvPr id="479" name="Group"/>
          <p:cNvGrpSpPr/>
          <p:nvPr/>
        </p:nvGrpSpPr>
        <p:grpSpPr>
          <a:xfrm>
            <a:off x="4392612" y="4060825"/>
            <a:ext cx="1052513" cy="365125"/>
            <a:chOff x="0" y="0"/>
            <a:chExt cx="1052512" cy="365125"/>
          </a:xfrm>
        </p:grpSpPr>
        <p:grpSp>
          <p:nvGrpSpPr>
            <p:cNvPr id="477" name="Group"/>
            <p:cNvGrpSpPr/>
            <p:nvPr/>
          </p:nvGrpSpPr>
          <p:grpSpPr>
            <a:xfrm>
              <a:off x="0" y="0"/>
              <a:ext cx="1052513" cy="365125"/>
              <a:chOff x="0" y="0"/>
              <a:chExt cx="1052512" cy="365125"/>
            </a:xfrm>
          </p:grpSpPr>
          <p:sp>
            <p:nvSpPr>
              <p:cNvPr id="475" name="Rectangle"/>
              <p:cNvSpPr/>
              <p:nvPr/>
            </p:nvSpPr>
            <p:spPr>
              <a:xfrm>
                <a:off x="0" y="0"/>
                <a:ext cx="105251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600"/>
                </a:pPr>
              </a:p>
            </p:txBody>
          </p:sp>
          <p:sp>
            <p:nvSpPr>
              <p:cNvPr id="476" name="Liver"/>
              <p:cNvSpPr txBox="1"/>
              <p:nvPr/>
            </p:nvSpPr>
            <p:spPr>
              <a:xfrm>
                <a:off x="231348" y="25866"/>
                <a:ext cx="589817"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600"/>
                </a:lvl1pPr>
              </a:lstStyle>
              <a:p>
                <a:pPr/>
                <a:r>
                  <a:t>Liver</a:t>
                </a:r>
              </a:p>
            </p:txBody>
          </p:sp>
        </p:grpSp>
        <p:sp>
          <p:nvSpPr>
            <p:cNvPr id="478" name="Triangle"/>
            <p:cNvSpPr/>
            <p:nvPr/>
          </p:nvSpPr>
          <p:spPr>
            <a:xfrm>
              <a:off x="36512" y="138112"/>
              <a:ext cx="180976" cy="179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480" name="Shape"/>
          <p:cNvSpPr/>
          <p:nvPr/>
        </p:nvSpPr>
        <p:spPr>
          <a:xfrm flipH="1">
            <a:off x="6416675" y="4014787"/>
            <a:ext cx="2430463" cy="157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grpSp>
        <p:nvGrpSpPr>
          <p:cNvPr id="485" name="Group"/>
          <p:cNvGrpSpPr/>
          <p:nvPr/>
        </p:nvGrpSpPr>
        <p:grpSpPr>
          <a:xfrm>
            <a:off x="6507162" y="4060825"/>
            <a:ext cx="1350963" cy="365125"/>
            <a:chOff x="0" y="0"/>
            <a:chExt cx="1350962" cy="365125"/>
          </a:xfrm>
        </p:grpSpPr>
        <p:grpSp>
          <p:nvGrpSpPr>
            <p:cNvPr id="483" name="Group"/>
            <p:cNvGrpSpPr/>
            <p:nvPr/>
          </p:nvGrpSpPr>
          <p:grpSpPr>
            <a:xfrm>
              <a:off x="0" y="0"/>
              <a:ext cx="1350963" cy="365125"/>
              <a:chOff x="0" y="0"/>
              <a:chExt cx="1350962" cy="365125"/>
            </a:xfrm>
          </p:grpSpPr>
          <p:sp>
            <p:nvSpPr>
              <p:cNvPr id="481" name="Rectangle"/>
              <p:cNvSpPr/>
              <p:nvPr/>
            </p:nvSpPr>
            <p:spPr>
              <a:xfrm>
                <a:off x="0" y="0"/>
                <a:ext cx="135096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600"/>
                </a:pPr>
              </a:p>
            </p:txBody>
          </p:sp>
          <p:sp>
            <p:nvSpPr>
              <p:cNvPr id="482" name="Pancreas"/>
              <p:cNvSpPr txBox="1"/>
              <p:nvPr/>
            </p:nvSpPr>
            <p:spPr>
              <a:xfrm>
                <a:off x="171519" y="25866"/>
                <a:ext cx="10079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600"/>
                </a:lvl1pPr>
              </a:lstStyle>
              <a:p>
                <a:pPr/>
                <a:r>
                  <a:t>Pancreas</a:t>
                </a:r>
              </a:p>
            </p:txBody>
          </p:sp>
        </p:grpSp>
        <p:sp>
          <p:nvSpPr>
            <p:cNvPr id="484" name="Triangle"/>
            <p:cNvSpPr/>
            <p:nvPr/>
          </p:nvSpPr>
          <p:spPr>
            <a:xfrm rot="16200000">
              <a:off x="1140618" y="159543"/>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grpSp>
        <p:nvGrpSpPr>
          <p:cNvPr id="490" name="Group"/>
          <p:cNvGrpSpPr/>
          <p:nvPr/>
        </p:nvGrpSpPr>
        <p:grpSpPr>
          <a:xfrm>
            <a:off x="341312" y="1133474"/>
            <a:ext cx="2879726" cy="630239"/>
            <a:chOff x="0" y="0"/>
            <a:chExt cx="2879725" cy="630237"/>
          </a:xfrm>
        </p:grpSpPr>
        <p:grpSp>
          <p:nvGrpSpPr>
            <p:cNvPr id="488" name="Group"/>
            <p:cNvGrpSpPr/>
            <p:nvPr/>
          </p:nvGrpSpPr>
          <p:grpSpPr>
            <a:xfrm>
              <a:off x="134937" y="-1"/>
              <a:ext cx="2744788" cy="630239"/>
              <a:chOff x="0" y="0"/>
              <a:chExt cx="2744787" cy="630237"/>
            </a:xfrm>
          </p:grpSpPr>
          <p:sp>
            <p:nvSpPr>
              <p:cNvPr id="486" name="Rectangle"/>
              <p:cNvSpPr/>
              <p:nvPr/>
            </p:nvSpPr>
            <p:spPr>
              <a:xfrm>
                <a:off x="0" y="-1"/>
                <a:ext cx="2744788" cy="630239"/>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600"/>
                </a:pPr>
              </a:p>
            </p:txBody>
          </p:sp>
          <p:sp>
            <p:nvSpPr>
              <p:cNvPr id="487" name="Upper body /…"/>
              <p:cNvSpPr txBox="1"/>
              <p:nvPr/>
            </p:nvSpPr>
            <p:spPr>
              <a:xfrm>
                <a:off x="174347" y="44122"/>
                <a:ext cx="2396094" cy="5419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pPr>
                <a:r>
                  <a:t>Upper body /</a:t>
                </a:r>
              </a:p>
              <a:p>
                <a:pPr algn="ctr">
                  <a:defRPr b="1" sz="1600"/>
                </a:pPr>
                <a:r>
                  <a:t>Intra-abdominal obesity</a:t>
                </a:r>
              </a:p>
            </p:txBody>
          </p:sp>
        </p:grpSp>
        <p:sp>
          <p:nvSpPr>
            <p:cNvPr id="489" name="Rectangle"/>
            <p:cNvSpPr/>
            <p:nvPr/>
          </p:nvSpPr>
          <p:spPr>
            <a:xfrm>
              <a:off x="0" y="-1"/>
              <a:ext cx="192088" cy="630239"/>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491" name="Arrow"/>
          <p:cNvSpPr/>
          <p:nvPr/>
        </p:nvSpPr>
        <p:spPr>
          <a:xfrm>
            <a:off x="2906712" y="2798762"/>
            <a:ext cx="1800226" cy="1123951"/>
          </a:xfrm>
          <a:prstGeom prst="rightArrow">
            <a:avLst>
              <a:gd name="adj1" fmla="val 50000"/>
              <a:gd name="adj2" fmla="val 40042"/>
            </a:avLst>
          </a:prstGeom>
          <a:solidFill>
            <a:srgbClr val="B00000"/>
          </a:solidFill>
          <a:ln>
            <a:solidFill>
              <a:srgbClr val="000000"/>
            </a:solidFill>
          </a:ln>
        </p:spPr>
        <p:txBody>
          <a:bodyPr lIns="45719" rIns="45719" anchor="ctr"/>
          <a:lstStyle/>
          <a:p>
            <a:pPr/>
          </a:p>
        </p:txBody>
      </p:sp>
      <p:sp>
        <p:nvSpPr>
          <p:cNvPr id="492" name="Insulin       resistance"/>
          <p:cNvSpPr txBox="1"/>
          <p:nvPr/>
        </p:nvSpPr>
        <p:spPr>
          <a:xfrm>
            <a:off x="2916713" y="3069477"/>
            <a:ext cx="1394461" cy="5729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40000"/>
              </a:lnSpc>
              <a:defRPr b="1">
                <a:solidFill>
                  <a:srgbClr val="FFFFFF"/>
                </a:solidFill>
              </a:defRPr>
            </a:pPr>
            <a:r>
              <a:t>Insulin</a:t>
            </a:r>
            <a:br/>
            <a:r>
              <a:t>      resistance</a:t>
            </a: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Adipose function in humans…"/>
          <p:cNvSpPr txBox="1"/>
          <p:nvPr>
            <p:ph type="body" idx="1"/>
          </p:nvPr>
        </p:nvSpPr>
        <p:spPr>
          <a:xfrm>
            <a:off x="476250" y="1797050"/>
            <a:ext cx="8229600" cy="3667125"/>
          </a:xfrm>
          <a:prstGeom prst="rect">
            <a:avLst/>
          </a:prstGeom>
        </p:spPr>
        <p:txBody>
          <a:bodyPr/>
          <a:lstStyle/>
          <a:p>
            <a:pPr marL="401052" indent="-401052">
              <a:lnSpc>
                <a:spcPct val="180000"/>
              </a:lnSpc>
              <a:buClrTx/>
              <a:buAutoNum type="arabicPeriod" startAt="1"/>
            </a:pPr>
            <a:r>
              <a:t>Adipose function in humans</a:t>
            </a:r>
          </a:p>
          <a:p>
            <a:pPr marL="401052" indent="-401052">
              <a:lnSpc>
                <a:spcPct val="180000"/>
              </a:lnSpc>
              <a:buClrTx/>
              <a:buAutoNum type="arabicPeriod" startAt="1"/>
            </a:pPr>
            <a:r>
              <a:t>Free fatty acids (FFA) and health</a:t>
            </a:r>
          </a:p>
          <a:p>
            <a:pPr marL="401052" indent="-401052">
              <a:lnSpc>
                <a:spcPct val="180000"/>
              </a:lnSpc>
              <a:buClrTx/>
              <a:buAutoNum type="arabicPeriod" startAt="1"/>
            </a:pPr>
            <a:r>
              <a:t>Regulation of FFA metabolism</a:t>
            </a:r>
          </a:p>
          <a:p>
            <a:pPr marL="401052" indent="-401052">
              <a:lnSpc>
                <a:spcPct val="180000"/>
              </a:lnSpc>
              <a:buClrTx/>
              <a:buAutoNum type="arabicPeriod" startAt="1"/>
            </a:pPr>
            <a:r>
              <a:t>FFA in different types of obesity</a:t>
            </a:r>
          </a:p>
        </p:txBody>
      </p:sp>
      <p:sp>
        <p:nvSpPr>
          <p:cNvPr id="56" name="Overview"/>
          <p:cNvSpPr txBox="1"/>
          <p:nvPr/>
        </p:nvSpPr>
        <p:spPr>
          <a:xfrm>
            <a:off x="151055" y="495989"/>
            <a:ext cx="8841890"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333333"/>
                </a:solidFill>
              </a:defRPr>
            </a:lvl1pPr>
          </a:lstStyle>
          <a:p>
            <a:pPr/>
            <a:r>
              <a:t>Overview</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Line"/>
          <p:cNvSpPr/>
          <p:nvPr/>
        </p:nvSpPr>
        <p:spPr>
          <a:xfrm flipH="1" flipV="1">
            <a:off x="4932362" y="3924300"/>
            <a:ext cx="1439864" cy="225425"/>
          </a:xfrm>
          <a:prstGeom prst="line">
            <a:avLst/>
          </a:prstGeom>
          <a:ln w="57150">
            <a:solidFill>
              <a:srgbClr val="C80000"/>
            </a:solidFill>
            <a:tailEnd type="triangle"/>
          </a:ln>
        </p:spPr>
        <p:txBody>
          <a:bodyPr lIns="45719" rIns="45719"/>
          <a:lstStyle/>
          <a:p>
            <a:pPr/>
          </a:p>
        </p:txBody>
      </p:sp>
      <p:sp>
        <p:nvSpPr>
          <p:cNvPr id="497" name="Line"/>
          <p:cNvSpPr/>
          <p:nvPr/>
        </p:nvSpPr>
        <p:spPr>
          <a:xfrm>
            <a:off x="2592387" y="1719262"/>
            <a:ext cx="674688" cy="177801"/>
          </a:xfrm>
          <a:prstGeom prst="line">
            <a:avLst/>
          </a:prstGeom>
          <a:ln w="57150">
            <a:solidFill>
              <a:srgbClr val="C80000"/>
            </a:solidFill>
            <a:tailEnd type="triangle"/>
          </a:ln>
        </p:spPr>
        <p:txBody>
          <a:bodyPr lIns="45719" rIns="45719"/>
          <a:lstStyle/>
          <a:p>
            <a:pPr/>
          </a:p>
        </p:txBody>
      </p:sp>
      <p:pic>
        <p:nvPicPr>
          <p:cNvPr id="498" name="image.pdf" descr="image.pdf"/>
          <p:cNvPicPr>
            <a:picLocks noChangeAspect="1"/>
          </p:cNvPicPr>
          <p:nvPr/>
        </p:nvPicPr>
        <p:blipFill>
          <a:blip r:embed="rId3">
            <a:extLst/>
          </a:blip>
          <a:stretch>
            <a:fillRect/>
          </a:stretch>
        </p:blipFill>
        <p:spPr>
          <a:xfrm>
            <a:off x="2457450" y="881062"/>
            <a:ext cx="3417888" cy="5292726"/>
          </a:xfrm>
          <a:prstGeom prst="rect">
            <a:avLst/>
          </a:prstGeom>
          <a:ln w="12700">
            <a:miter lim="400000"/>
          </a:ln>
        </p:spPr>
      </p:pic>
      <p:sp>
        <p:nvSpPr>
          <p:cNvPr id="499" name="Regional Adipose Tissue Model"/>
          <p:cNvSpPr txBox="1"/>
          <p:nvPr>
            <p:ph type="title"/>
          </p:nvPr>
        </p:nvSpPr>
        <p:spPr>
          <a:prstGeom prst="rect">
            <a:avLst/>
          </a:prstGeom>
        </p:spPr>
        <p:txBody>
          <a:bodyPr/>
          <a:lstStyle>
            <a:lvl1pPr>
              <a:defRPr>
                <a:solidFill>
                  <a:srgbClr val="000000"/>
                </a:solidFill>
              </a:defRPr>
            </a:lvl1pPr>
          </a:lstStyle>
          <a:p>
            <a:pPr/>
            <a:r>
              <a:t>Regional Adipose Tissue Model</a:t>
            </a:r>
          </a:p>
        </p:txBody>
      </p:sp>
      <p:grpSp>
        <p:nvGrpSpPr>
          <p:cNvPr id="504" name="Group"/>
          <p:cNvGrpSpPr/>
          <p:nvPr/>
        </p:nvGrpSpPr>
        <p:grpSpPr>
          <a:xfrm>
            <a:off x="6372225" y="2242431"/>
            <a:ext cx="2159000" cy="617363"/>
            <a:chOff x="0" y="0"/>
            <a:chExt cx="2159000" cy="617361"/>
          </a:xfrm>
        </p:grpSpPr>
        <p:grpSp>
          <p:nvGrpSpPr>
            <p:cNvPr id="502" name="Group"/>
            <p:cNvGrpSpPr/>
            <p:nvPr/>
          </p:nvGrpSpPr>
          <p:grpSpPr>
            <a:xfrm>
              <a:off x="185737" y="0"/>
              <a:ext cx="1973263" cy="617362"/>
              <a:chOff x="0" y="0"/>
              <a:chExt cx="1973262" cy="617361"/>
            </a:xfrm>
          </p:grpSpPr>
          <p:sp>
            <p:nvSpPr>
              <p:cNvPr id="500" name="Rectangle"/>
              <p:cNvSpPr/>
              <p:nvPr/>
            </p:nvSpPr>
            <p:spPr>
              <a:xfrm>
                <a:off x="0" y="16580"/>
                <a:ext cx="1973263" cy="58420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1" sz="2000"/>
                </a:pPr>
              </a:p>
            </p:txBody>
          </p:sp>
          <p:sp>
            <p:nvSpPr>
              <p:cNvPr id="501" name="Intra-abdominal (visceral) fat"/>
              <p:cNvSpPr txBox="1"/>
              <p:nvPr/>
            </p:nvSpPr>
            <p:spPr>
              <a:xfrm>
                <a:off x="45719" y="0"/>
                <a:ext cx="1881824"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a:lvl1pPr>
              </a:lstStyle>
              <a:p>
                <a:pPr/>
                <a:r>
                  <a:t>Intra-abdominal (visceral) fat</a:t>
                </a:r>
              </a:p>
            </p:txBody>
          </p:sp>
        </p:grpSp>
        <p:sp>
          <p:nvSpPr>
            <p:cNvPr id="503" name="Rectangle"/>
            <p:cNvSpPr/>
            <p:nvPr/>
          </p:nvSpPr>
          <p:spPr>
            <a:xfrm>
              <a:off x="0" y="16580"/>
              <a:ext cx="192088" cy="582614"/>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505" name="Line"/>
          <p:cNvSpPr/>
          <p:nvPr/>
        </p:nvSpPr>
        <p:spPr>
          <a:xfrm flipH="1">
            <a:off x="4751387" y="2484437"/>
            <a:ext cx="1624013" cy="584201"/>
          </a:xfrm>
          <a:prstGeom prst="line">
            <a:avLst/>
          </a:prstGeom>
          <a:ln w="57150">
            <a:solidFill>
              <a:srgbClr val="C80000"/>
            </a:solidFill>
            <a:tailEnd type="triangle"/>
          </a:ln>
        </p:spPr>
        <p:txBody>
          <a:bodyPr lIns="45719" rIns="45719"/>
          <a:lstStyle/>
          <a:p>
            <a:pPr/>
          </a:p>
        </p:txBody>
      </p:sp>
      <p:grpSp>
        <p:nvGrpSpPr>
          <p:cNvPr id="510" name="Group"/>
          <p:cNvGrpSpPr/>
          <p:nvPr/>
        </p:nvGrpSpPr>
        <p:grpSpPr>
          <a:xfrm>
            <a:off x="6327774" y="3968750"/>
            <a:ext cx="2384426" cy="809625"/>
            <a:chOff x="0" y="0"/>
            <a:chExt cx="2384424" cy="809625"/>
          </a:xfrm>
        </p:grpSpPr>
        <p:grpSp>
          <p:nvGrpSpPr>
            <p:cNvPr id="508" name="Group"/>
            <p:cNvGrpSpPr/>
            <p:nvPr/>
          </p:nvGrpSpPr>
          <p:grpSpPr>
            <a:xfrm>
              <a:off x="207962" y="0"/>
              <a:ext cx="2176463" cy="809625"/>
              <a:chOff x="0" y="0"/>
              <a:chExt cx="2176462" cy="809625"/>
            </a:xfrm>
          </p:grpSpPr>
          <p:sp>
            <p:nvSpPr>
              <p:cNvPr id="506" name="Rectangle"/>
              <p:cNvSpPr/>
              <p:nvPr/>
            </p:nvSpPr>
            <p:spPr>
              <a:xfrm>
                <a:off x="0" y="0"/>
                <a:ext cx="2176463" cy="809625"/>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1" sz="2000"/>
                </a:pPr>
              </a:p>
            </p:txBody>
          </p:sp>
          <p:sp>
            <p:nvSpPr>
              <p:cNvPr id="507" name="Lower body subcutaneous fat"/>
              <p:cNvSpPr txBox="1"/>
              <p:nvPr/>
            </p:nvSpPr>
            <p:spPr>
              <a:xfrm>
                <a:off x="45720" y="96131"/>
                <a:ext cx="2085023"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a:lvl1pPr>
              </a:lstStyle>
              <a:p>
                <a:pPr/>
                <a:r>
                  <a:t>Lower body subcutaneous fat</a:t>
                </a:r>
              </a:p>
            </p:txBody>
          </p:sp>
        </p:grpSp>
        <p:sp>
          <p:nvSpPr>
            <p:cNvPr id="509" name="Rectangle"/>
            <p:cNvSpPr/>
            <p:nvPr/>
          </p:nvSpPr>
          <p:spPr>
            <a:xfrm>
              <a:off x="0" y="0"/>
              <a:ext cx="239713" cy="8096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515" name="Group"/>
          <p:cNvGrpSpPr/>
          <p:nvPr/>
        </p:nvGrpSpPr>
        <p:grpSpPr>
          <a:xfrm>
            <a:off x="263524" y="1268412"/>
            <a:ext cx="2417764" cy="809626"/>
            <a:chOff x="0" y="0"/>
            <a:chExt cx="2417762" cy="809625"/>
          </a:xfrm>
        </p:grpSpPr>
        <p:grpSp>
          <p:nvGrpSpPr>
            <p:cNvPr id="513" name="Group"/>
            <p:cNvGrpSpPr/>
            <p:nvPr/>
          </p:nvGrpSpPr>
          <p:grpSpPr>
            <a:xfrm>
              <a:off x="241300" y="0"/>
              <a:ext cx="2176463" cy="809625"/>
              <a:chOff x="0" y="0"/>
              <a:chExt cx="2176462" cy="809625"/>
            </a:xfrm>
          </p:grpSpPr>
          <p:sp>
            <p:nvSpPr>
              <p:cNvPr id="511" name="Rectangle"/>
              <p:cNvSpPr/>
              <p:nvPr/>
            </p:nvSpPr>
            <p:spPr>
              <a:xfrm>
                <a:off x="0" y="0"/>
                <a:ext cx="2176463" cy="809625"/>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1" sz="2000"/>
                </a:pPr>
              </a:p>
            </p:txBody>
          </p:sp>
          <p:sp>
            <p:nvSpPr>
              <p:cNvPr id="512" name="Upper body subcutaneous fat"/>
              <p:cNvSpPr txBox="1"/>
              <p:nvPr/>
            </p:nvSpPr>
            <p:spPr>
              <a:xfrm>
                <a:off x="45720" y="96131"/>
                <a:ext cx="2085023"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a:lvl1pPr>
              </a:lstStyle>
              <a:p>
                <a:pPr/>
                <a:r>
                  <a:t>Upper body subcutaneous fat</a:t>
                </a:r>
              </a:p>
            </p:txBody>
          </p:sp>
        </p:grpSp>
        <p:sp>
          <p:nvSpPr>
            <p:cNvPr id="514" name="Rectangle"/>
            <p:cNvSpPr/>
            <p:nvPr/>
          </p:nvSpPr>
          <p:spPr>
            <a:xfrm>
              <a:off x="0" y="0"/>
              <a:ext cx="239713" cy="809625"/>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sp>
        <p:nvSpPr>
          <p:cNvPr id="516" name="Oval"/>
          <p:cNvSpPr/>
          <p:nvPr/>
        </p:nvSpPr>
        <p:spPr>
          <a:xfrm>
            <a:off x="3708400" y="2957512"/>
            <a:ext cx="925513" cy="696913"/>
          </a:xfrm>
          <a:prstGeom prst="ellipse">
            <a:avLst/>
          </a:prstGeom>
          <a:solidFill>
            <a:srgbClr val="EECF12"/>
          </a:solidFill>
          <a:ln>
            <a:solidFill>
              <a:srgbClr val="000000"/>
            </a:solidFill>
          </a:ln>
        </p:spPr>
        <p:txBody>
          <a:bodyPr lIns="45719" rIns="45719" anchor="ctr"/>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Rectangle"/>
          <p:cNvSpPr/>
          <p:nvPr/>
        </p:nvSpPr>
        <p:spPr>
          <a:xfrm>
            <a:off x="1062037" y="1042987"/>
            <a:ext cx="7154863" cy="5041901"/>
          </a:xfrm>
          <a:prstGeom prst="rect">
            <a:avLst/>
          </a:prstGeom>
          <a:solidFill>
            <a:srgbClr val="FFFFFF">
              <a:alpha val="50000"/>
            </a:srgbClr>
          </a:solidFill>
          <a:ln>
            <a:solidFill>
              <a:srgbClr val="000000"/>
            </a:solidFill>
          </a:ln>
        </p:spPr>
        <p:txBody>
          <a:bodyPr lIns="45719" rIns="45719" anchor="ctr"/>
          <a:lstStyle/>
          <a:p>
            <a:pPr/>
          </a:p>
        </p:txBody>
      </p:sp>
      <p:graphicFrame>
        <p:nvGraphicFramePr>
          <p:cNvPr id="521" name="3D Column Chart"/>
          <p:cNvGraphicFramePr/>
          <p:nvPr/>
        </p:nvGraphicFramePr>
        <p:xfrm>
          <a:off x="1074645" y="1478820"/>
          <a:ext cx="7218522" cy="4220111"/>
        </p:xfrm>
        <a:graphic xmlns:a="http://schemas.openxmlformats.org/drawingml/2006/main">
          <a:graphicData uri="http://schemas.openxmlformats.org/drawingml/2006/chart">
            <c:chart xmlns:c="http://schemas.openxmlformats.org/drawingml/2006/chart" r:id="rId3"/>
          </a:graphicData>
        </a:graphic>
      </p:graphicFrame>
      <p:sp>
        <p:nvSpPr>
          <p:cNvPr id="522" name="μmol/min"/>
          <p:cNvSpPr txBox="1"/>
          <p:nvPr/>
        </p:nvSpPr>
        <p:spPr>
          <a:xfrm rot="16218669">
            <a:off x="733748" y="3277866"/>
            <a:ext cx="1112191" cy="37053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b="1">
                <a:effectLst>
                  <a:outerShdw sx="100000" sy="100000" kx="0" ky="0" algn="b" rotWithShape="0" blurRad="12700" dist="25400" dir="2700000">
                    <a:srgbClr val="DDDDDD"/>
                  </a:outerShdw>
                </a:effectLst>
              </a:defRPr>
            </a:pPr>
            <a:r>
              <a:rPr b="0">
                <a:latin typeface="Symbol"/>
                <a:ea typeface="Symbol"/>
                <a:cs typeface="Symbol"/>
                <a:sym typeface="Symbol"/>
              </a:rPr>
              <a:t>m</a:t>
            </a:r>
            <a:r>
              <a:t>mol/min</a:t>
            </a:r>
          </a:p>
        </p:txBody>
      </p:sp>
      <p:sp>
        <p:nvSpPr>
          <p:cNvPr id="523" name="Splanchnic Contribution to Basal Upper Body Adipose Tissue Free Fatty Acid Release"/>
          <p:cNvSpPr txBox="1"/>
          <p:nvPr>
            <p:ph type="title"/>
          </p:nvPr>
        </p:nvSpPr>
        <p:spPr>
          <a:prstGeom prst="rect">
            <a:avLst/>
          </a:prstGeom>
        </p:spPr>
        <p:txBody>
          <a:bodyPr/>
          <a:lstStyle>
            <a:lvl1pPr>
              <a:defRPr>
                <a:solidFill>
                  <a:srgbClr val="000000"/>
                </a:solidFill>
              </a:defRPr>
            </a:lvl1pPr>
          </a:lstStyle>
          <a:p>
            <a:pPr/>
            <a:r>
              <a:t>Splanchnic Contribution to Basal Upper Body Adipose Tissue Free Fatty Acid Release</a:t>
            </a:r>
          </a:p>
        </p:txBody>
      </p:sp>
      <p:sp>
        <p:nvSpPr>
          <p:cNvPr id="524" name="*"/>
          <p:cNvSpPr txBox="1"/>
          <p:nvPr/>
        </p:nvSpPr>
        <p:spPr>
          <a:xfrm>
            <a:off x="5122545" y="1916112"/>
            <a:ext cx="20298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a:t>
            </a:r>
          </a:p>
        </p:txBody>
      </p:sp>
      <p:grpSp>
        <p:nvGrpSpPr>
          <p:cNvPr id="527" name="Group"/>
          <p:cNvGrpSpPr/>
          <p:nvPr/>
        </p:nvGrpSpPr>
        <p:grpSpPr>
          <a:xfrm>
            <a:off x="4787900" y="6443662"/>
            <a:ext cx="4156075" cy="360363"/>
            <a:chOff x="0" y="0"/>
            <a:chExt cx="4156075" cy="360362"/>
          </a:xfrm>
        </p:grpSpPr>
        <p:sp>
          <p:nvSpPr>
            <p:cNvPr id="525" name="Rectangle"/>
            <p:cNvSpPr/>
            <p:nvPr/>
          </p:nvSpPr>
          <p:spPr>
            <a:xfrm>
              <a:off x="0" y="0"/>
              <a:ext cx="4156075"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526" name="Adapted from Martin ML and Jensen M. J Clin Invest 1991; 88: 609-13"/>
            <p:cNvSpPr txBox="1"/>
            <p:nvPr/>
          </p:nvSpPr>
          <p:spPr>
            <a:xfrm>
              <a:off x="45719" y="66688"/>
              <a:ext cx="4064636"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1000"/>
              </a:lvl1pPr>
            </a:lstStyle>
            <a:p>
              <a:pPr/>
              <a:r>
                <a:t>Adapted from Martin ML and Jensen M. J Clin Invest 1991; 88: 609-13 </a:t>
              </a:r>
            </a:p>
          </p:txBody>
        </p:sp>
      </p:grpSp>
      <p:sp>
        <p:nvSpPr>
          <p:cNvPr id="528" name="Line"/>
          <p:cNvSpPr/>
          <p:nvPr/>
        </p:nvSpPr>
        <p:spPr>
          <a:xfrm flipV="1">
            <a:off x="3348037" y="3338512"/>
            <a:ext cx="1" cy="134938"/>
          </a:xfrm>
          <a:prstGeom prst="line">
            <a:avLst/>
          </a:prstGeom>
          <a:ln>
            <a:solidFill>
              <a:srgbClr val="000000"/>
            </a:solidFill>
          </a:ln>
        </p:spPr>
        <p:txBody>
          <a:bodyPr lIns="45719" rIns="45719"/>
          <a:lstStyle/>
          <a:p>
            <a:pPr/>
          </a:p>
        </p:txBody>
      </p:sp>
      <p:sp>
        <p:nvSpPr>
          <p:cNvPr id="529" name="Line"/>
          <p:cNvSpPr/>
          <p:nvPr/>
        </p:nvSpPr>
        <p:spPr>
          <a:xfrm flipV="1">
            <a:off x="2771775" y="4689475"/>
            <a:ext cx="0" cy="134938"/>
          </a:xfrm>
          <a:prstGeom prst="line">
            <a:avLst/>
          </a:prstGeom>
          <a:ln>
            <a:solidFill>
              <a:srgbClr val="000000"/>
            </a:solidFill>
          </a:ln>
        </p:spPr>
        <p:txBody>
          <a:bodyPr lIns="45719" rIns="45719"/>
          <a:lstStyle/>
          <a:p>
            <a:pPr/>
          </a:p>
        </p:txBody>
      </p:sp>
      <p:sp>
        <p:nvSpPr>
          <p:cNvPr id="530" name="Line"/>
          <p:cNvSpPr/>
          <p:nvPr/>
        </p:nvSpPr>
        <p:spPr>
          <a:xfrm flipV="1">
            <a:off x="4679950" y="4508500"/>
            <a:ext cx="0" cy="134938"/>
          </a:xfrm>
          <a:prstGeom prst="line">
            <a:avLst/>
          </a:prstGeom>
          <a:ln>
            <a:solidFill>
              <a:srgbClr val="000000"/>
            </a:solidFill>
          </a:ln>
        </p:spPr>
        <p:txBody>
          <a:bodyPr lIns="45719" rIns="45719"/>
          <a:lstStyle/>
          <a:p>
            <a:pPr/>
          </a:p>
        </p:txBody>
      </p:sp>
      <p:sp>
        <p:nvSpPr>
          <p:cNvPr id="531" name="Line"/>
          <p:cNvSpPr/>
          <p:nvPr/>
        </p:nvSpPr>
        <p:spPr>
          <a:xfrm flipV="1">
            <a:off x="5219700" y="2168525"/>
            <a:ext cx="0" cy="134938"/>
          </a:xfrm>
          <a:prstGeom prst="line">
            <a:avLst/>
          </a:prstGeom>
          <a:ln>
            <a:solidFill>
              <a:srgbClr val="000000"/>
            </a:solidFill>
          </a:ln>
        </p:spPr>
        <p:txBody>
          <a:bodyPr lIns="45719" rIns="45719"/>
          <a:lstStyle/>
          <a:p>
            <a:pPr/>
          </a:p>
        </p:txBody>
      </p:sp>
      <p:sp>
        <p:nvSpPr>
          <p:cNvPr id="532" name="Line"/>
          <p:cNvSpPr/>
          <p:nvPr/>
        </p:nvSpPr>
        <p:spPr>
          <a:xfrm flipV="1">
            <a:off x="6551612" y="4616450"/>
            <a:ext cx="1" cy="134938"/>
          </a:xfrm>
          <a:prstGeom prst="line">
            <a:avLst/>
          </a:prstGeom>
          <a:ln>
            <a:solidFill>
              <a:srgbClr val="000000"/>
            </a:solidFill>
          </a:ln>
        </p:spPr>
        <p:txBody>
          <a:bodyPr lIns="45719" rIns="45719"/>
          <a:lstStyle/>
          <a:p>
            <a:pPr/>
          </a:p>
        </p:txBody>
      </p:sp>
      <p:sp>
        <p:nvSpPr>
          <p:cNvPr id="533" name="Line"/>
          <p:cNvSpPr/>
          <p:nvPr/>
        </p:nvSpPr>
        <p:spPr>
          <a:xfrm flipV="1">
            <a:off x="7092950" y="3654425"/>
            <a:ext cx="0" cy="134938"/>
          </a:xfrm>
          <a:prstGeom prst="line">
            <a:avLst/>
          </a:prstGeom>
          <a:ln>
            <a:solidFill>
              <a:srgbClr val="000000"/>
            </a:solidFill>
          </a:ln>
        </p:spPr>
        <p:txBody>
          <a:bodyPr lIns="45719" rIns="45719"/>
          <a:lstStyle/>
          <a:p>
            <a:pPr/>
          </a:p>
        </p:txBody>
      </p:sp>
      <p:sp>
        <p:nvSpPr>
          <p:cNvPr id="534" name="Lean women"/>
          <p:cNvSpPr txBox="1"/>
          <p:nvPr/>
        </p:nvSpPr>
        <p:spPr>
          <a:xfrm>
            <a:off x="6238557" y="5251450"/>
            <a:ext cx="1034099"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Lean women</a:t>
            </a:r>
          </a:p>
        </p:txBody>
      </p:sp>
      <p:sp>
        <p:nvSpPr>
          <p:cNvPr id="535" name="Lower body obese women"/>
          <p:cNvSpPr txBox="1"/>
          <p:nvPr/>
        </p:nvSpPr>
        <p:spPr>
          <a:xfrm>
            <a:off x="2277745" y="5297487"/>
            <a:ext cx="1335723"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Lower body obese women</a:t>
            </a:r>
          </a:p>
        </p:txBody>
      </p:sp>
      <p:sp>
        <p:nvSpPr>
          <p:cNvPr id="536" name="Upper body obese women"/>
          <p:cNvSpPr txBox="1"/>
          <p:nvPr/>
        </p:nvSpPr>
        <p:spPr>
          <a:xfrm>
            <a:off x="4185920" y="5273675"/>
            <a:ext cx="1303973"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Upper body obese women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Rectangle"/>
          <p:cNvSpPr/>
          <p:nvPr/>
        </p:nvSpPr>
        <p:spPr>
          <a:xfrm>
            <a:off x="4751387" y="1403350"/>
            <a:ext cx="4095751" cy="4049713"/>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sp>
        <p:nvSpPr>
          <p:cNvPr id="541" name="Rectangle"/>
          <p:cNvSpPr/>
          <p:nvPr/>
        </p:nvSpPr>
        <p:spPr>
          <a:xfrm>
            <a:off x="296862" y="1404937"/>
            <a:ext cx="4184651" cy="4049713"/>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sp>
        <p:nvSpPr>
          <p:cNvPr id="542" name="Regional Free Fatty Acid Release During Meal Ingestion"/>
          <p:cNvSpPr txBox="1"/>
          <p:nvPr>
            <p:ph type="title"/>
          </p:nvPr>
        </p:nvSpPr>
        <p:spPr>
          <a:prstGeom prst="rect">
            <a:avLst/>
          </a:prstGeom>
        </p:spPr>
        <p:txBody>
          <a:bodyPr/>
          <a:lstStyle>
            <a:lvl1pPr>
              <a:defRPr>
                <a:solidFill>
                  <a:srgbClr val="000000"/>
                </a:solidFill>
              </a:defRPr>
            </a:lvl1pPr>
          </a:lstStyle>
          <a:p>
            <a:pPr/>
            <a:r>
              <a:t>Regional Free Fatty Acid Release During Meal Ingestion</a:t>
            </a:r>
          </a:p>
        </p:txBody>
      </p:sp>
      <p:graphicFrame>
        <p:nvGraphicFramePr>
          <p:cNvPr id="543" name="3D Column Chart"/>
          <p:cNvGraphicFramePr/>
          <p:nvPr/>
        </p:nvGraphicFramePr>
        <p:xfrm>
          <a:off x="178243" y="1490832"/>
          <a:ext cx="4398960" cy="3565391"/>
        </p:xfrm>
        <a:graphic xmlns:a="http://schemas.openxmlformats.org/drawingml/2006/main">
          <a:graphicData uri="http://schemas.openxmlformats.org/drawingml/2006/chart">
            <c:chart xmlns:c="http://schemas.openxmlformats.org/drawingml/2006/chart" r:id="rId3"/>
          </a:graphicData>
        </a:graphic>
      </p:graphicFrame>
      <p:grpSp>
        <p:nvGrpSpPr>
          <p:cNvPr id="548" name="Group"/>
          <p:cNvGrpSpPr/>
          <p:nvPr/>
        </p:nvGrpSpPr>
        <p:grpSpPr>
          <a:xfrm>
            <a:off x="1060449" y="5365750"/>
            <a:ext cx="2790827" cy="449263"/>
            <a:chOff x="0" y="0"/>
            <a:chExt cx="2790825" cy="449262"/>
          </a:xfrm>
        </p:grpSpPr>
        <p:grpSp>
          <p:nvGrpSpPr>
            <p:cNvPr id="546" name="Group"/>
            <p:cNvGrpSpPr/>
            <p:nvPr/>
          </p:nvGrpSpPr>
          <p:grpSpPr>
            <a:xfrm>
              <a:off x="145692" y="0"/>
              <a:ext cx="2645134" cy="449263"/>
              <a:chOff x="0" y="0"/>
              <a:chExt cx="2645132" cy="449262"/>
            </a:xfrm>
          </p:grpSpPr>
          <p:sp>
            <p:nvSpPr>
              <p:cNvPr id="544" name="Rectangle"/>
              <p:cNvSpPr/>
              <p:nvPr/>
            </p:nvSpPr>
            <p:spPr>
              <a:xfrm>
                <a:off x="0" y="0"/>
                <a:ext cx="2645133"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545" name="Upper body obese"/>
              <p:cNvSpPr txBox="1"/>
              <p:nvPr/>
            </p:nvSpPr>
            <p:spPr>
              <a:xfrm>
                <a:off x="45719" y="49300"/>
                <a:ext cx="2553694"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Upper body obese</a:t>
                </a:r>
              </a:p>
            </p:txBody>
          </p:sp>
        </p:grpSp>
        <p:sp>
          <p:nvSpPr>
            <p:cNvPr id="547" name="Rectangle"/>
            <p:cNvSpPr/>
            <p:nvPr/>
          </p:nvSpPr>
          <p:spPr>
            <a:xfrm>
              <a:off x="-1" y="0"/>
              <a:ext cx="291387"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553" name="Group"/>
          <p:cNvGrpSpPr/>
          <p:nvPr/>
        </p:nvGrpSpPr>
        <p:grpSpPr>
          <a:xfrm>
            <a:off x="5381624" y="5365750"/>
            <a:ext cx="2790827" cy="449263"/>
            <a:chOff x="0" y="0"/>
            <a:chExt cx="2790825" cy="449262"/>
          </a:xfrm>
        </p:grpSpPr>
        <p:grpSp>
          <p:nvGrpSpPr>
            <p:cNvPr id="551" name="Group"/>
            <p:cNvGrpSpPr/>
            <p:nvPr/>
          </p:nvGrpSpPr>
          <p:grpSpPr>
            <a:xfrm>
              <a:off x="145692" y="0"/>
              <a:ext cx="2645134" cy="449263"/>
              <a:chOff x="0" y="0"/>
              <a:chExt cx="2645132" cy="449262"/>
            </a:xfrm>
          </p:grpSpPr>
          <p:sp>
            <p:nvSpPr>
              <p:cNvPr id="549" name="Rectangle"/>
              <p:cNvSpPr/>
              <p:nvPr/>
            </p:nvSpPr>
            <p:spPr>
              <a:xfrm>
                <a:off x="0" y="0"/>
                <a:ext cx="2645133"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550" name="Lower body obese"/>
              <p:cNvSpPr txBox="1"/>
              <p:nvPr/>
            </p:nvSpPr>
            <p:spPr>
              <a:xfrm>
                <a:off x="45719" y="49300"/>
                <a:ext cx="2553694"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Lower body obese</a:t>
                </a:r>
              </a:p>
            </p:txBody>
          </p:sp>
        </p:grpSp>
        <p:sp>
          <p:nvSpPr>
            <p:cNvPr id="552" name="Rectangle"/>
            <p:cNvSpPr/>
            <p:nvPr/>
          </p:nvSpPr>
          <p:spPr>
            <a:xfrm>
              <a:off x="-1" y="0"/>
              <a:ext cx="291387"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aphicFrame>
        <p:nvGraphicFramePr>
          <p:cNvPr id="554" name="3D Column Chart"/>
          <p:cNvGraphicFramePr/>
          <p:nvPr/>
        </p:nvGraphicFramePr>
        <p:xfrm>
          <a:off x="4569364" y="1507726"/>
          <a:ext cx="4517312" cy="3583022"/>
        </p:xfrm>
        <a:graphic xmlns:a="http://schemas.openxmlformats.org/drawingml/2006/main">
          <a:graphicData uri="http://schemas.openxmlformats.org/drawingml/2006/chart">
            <c:chart xmlns:c="http://schemas.openxmlformats.org/drawingml/2006/chart" r:id="rId4"/>
          </a:graphicData>
        </a:graphic>
      </p:graphicFrame>
      <p:sp>
        <p:nvSpPr>
          <p:cNvPr id="555" name="Line"/>
          <p:cNvSpPr/>
          <p:nvPr/>
        </p:nvSpPr>
        <p:spPr>
          <a:xfrm>
            <a:off x="1624012" y="3357562"/>
            <a:ext cx="4495801" cy="1"/>
          </a:xfrm>
          <a:prstGeom prst="line">
            <a:avLst/>
          </a:prstGeom>
          <a:ln w="38100">
            <a:solidFill>
              <a:srgbClr val="B00000"/>
            </a:solidFill>
            <a:prstDash val="dash"/>
          </a:ln>
        </p:spPr>
        <p:txBody>
          <a:bodyPr lIns="45719" rIns="45719"/>
          <a:lstStyle/>
          <a:p>
            <a:pPr/>
          </a:p>
        </p:txBody>
      </p:sp>
      <p:sp>
        <p:nvSpPr>
          <p:cNvPr id="556" name="Line"/>
          <p:cNvSpPr/>
          <p:nvPr/>
        </p:nvSpPr>
        <p:spPr>
          <a:xfrm>
            <a:off x="6146800" y="3429000"/>
            <a:ext cx="225425" cy="855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28575">
            <a:solidFill>
              <a:srgbClr val="B00000"/>
            </a:solidFill>
          </a:ln>
        </p:spPr>
        <p:txBody>
          <a:bodyPr lIns="45719" rIns="45719" anchor="ctr"/>
          <a:lstStyle/>
          <a:p>
            <a:pPr/>
          </a:p>
        </p:txBody>
      </p:sp>
      <p:sp>
        <p:nvSpPr>
          <p:cNvPr id="557" name="*"/>
          <p:cNvSpPr txBox="1"/>
          <p:nvPr/>
        </p:nvSpPr>
        <p:spPr>
          <a:xfrm>
            <a:off x="1526857" y="2924175"/>
            <a:ext cx="20298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a:t>
            </a:r>
          </a:p>
        </p:txBody>
      </p:sp>
      <p:sp>
        <p:nvSpPr>
          <p:cNvPr id="558" name="μmol/min"/>
          <p:cNvSpPr txBox="1"/>
          <p:nvPr/>
        </p:nvSpPr>
        <p:spPr>
          <a:xfrm rot="16200000">
            <a:off x="-83741" y="3071673"/>
            <a:ext cx="1000185" cy="33105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1600"/>
            </a:pPr>
            <a:r>
              <a:rPr b="0">
                <a:latin typeface="Symbol"/>
                <a:ea typeface="Symbol"/>
                <a:cs typeface="Symbol"/>
                <a:sym typeface="Symbol"/>
              </a:rPr>
              <a:t>m</a:t>
            </a:r>
            <a:r>
              <a:t>mol/min</a:t>
            </a:r>
          </a:p>
        </p:txBody>
      </p:sp>
      <p:sp>
        <p:nvSpPr>
          <p:cNvPr id="559" name="Nonsplanchnic…"/>
          <p:cNvSpPr txBox="1"/>
          <p:nvPr/>
        </p:nvSpPr>
        <p:spPr>
          <a:xfrm>
            <a:off x="786861" y="4816475"/>
            <a:ext cx="1196465" cy="4420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200"/>
            </a:pPr>
            <a:r>
              <a:t>Nonsplanchnic</a:t>
            </a:r>
          </a:p>
          <a:p>
            <a:pPr algn="ctr">
              <a:defRPr b="1" sz="1200"/>
            </a:pPr>
            <a:r>
              <a:t>upper body</a:t>
            </a:r>
          </a:p>
        </p:txBody>
      </p:sp>
      <p:sp>
        <p:nvSpPr>
          <p:cNvPr id="560" name="Leg"/>
          <p:cNvSpPr txBox="1"/>
          <p:nvPr/>
        </p:nvSpPr>
        <p:spPr>
          <a:xfrm>
            <a:off x="3391477" y="4816475"/>
            <a:ext cx="375083"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200"/>
            </a:lvl1pPr>
          </a:lstStyle>
          <a:p>
            <a:pPr/>
            <a:r>
              <a:t>Leg</a:t>
            </a:r>
          </a:p>
        </p:txBody>
      </p:sp>
      <p:sp>
        <p:nvSpPr>
          <p:cNvPr id="561" name="Splanchnic"/>
          <p:cNvSpPr txBox="1"/>
          <p:nvPr/>
        </p:nvSpPr>
        <p:spPr>
          <a:xfrm>
            <a:off x="2047311" y="4816475"/>
            <a:ext cx="917115"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200"/>
            </a:lvl1pPr>
          </a:lstStyle>
          <a:p>
            <a:pPr/>
            <a:r>
              <a:t>Splanchnic</a:t>
            </a:r>
          </a:p>
        </p:txBody>
      </p:sp>
      <p:sp>
        <p:nvSpPr>
          <p:cNvPr id="562" name="Nonsplanchnic…"/>
          <p:cNvSpPr txBox="1"/>
          <p:nvPr/>
        </p:nvSpPr>
        <p:spPr>
          <a:xfrm>
            <a:off x="5241386" y="4824412"/>
            <a:ext cx="1196465" cy="4420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200"/>
            </a:pPr>
            <a:r>
              <a:t>Nonsplanchnic</a:t>
            </a:r>
          </a:p>
          <a:p>
            <a:pPr algn="ctr">
              <a:defRPr b="1" sz="1200"/>
            </a:pPr>
            <a:r>
              <a:t>upper body</a:t>
            </a:r>
          </a:p>
        </p:txBody>
      </p:sp>
      <p:sp>
        <p:nvSpPr>
          <p:cNvPr id="563" name="Leg"/>
          <p:cNvSpPr txBox="1"/>
          <p:nvPr/>
        </p:nvSpPr>
        <p:spPr>
          <a:xfrm>
            <a:off x="7846002" y="4824412"/>
            <a:ext cx="375083"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200"/>
            </a:lvl1pPr>
          </a:lstStyle>
          <a:p>
            <a:pPr/>
            <a:r>
              <a:t>Leg</a:t>
            </a:r>
          </a:p>
        </p:txBody>
      </p:sp>
      <p:sp>
        <p:nvSpPr>
          <p:cNvPr id="564" name="Splanchnic"/>
          <p:cNvSpPr txBox="1"/>
          <p:nvPr/>
        </p:nvSpPr>
        <p:spPr>
          <a:xfrm>
            <a:off x="6501836" y="4824412"/>
            <a:ext cx="917115"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200"/>
            </a:lvl1pPr>
          </a:lstStyle>
          <a:p>
            <a:pPr/>
            <a:r>
              <a:t>Splanchnic</a:t>
            </a:r>
          </a:p>
        </p:txBody>
      </p:sp>
      <p:sp>
        <p:nvSpPr>
          <p:cNvPr id="565" name="* p&lt;0.05 vs. basal values"/>
          <p:cNvSpPr txBox="1"/>
          <p:nvPr/>
        </p:nvSpPr>
        <p:spPr>
          <a:xfrm>
            <a:off x="342582" y="5859462"/>
            <a:ext cx="2184783"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400"/>
            </a:lvl1pPr>
          </a:lstStyle>
          <a:p>
            <a:pPr/>
            <a:r>
              <a:t>* p&lt;0.05 vs. basal values</a:t>
            </a:r>
          </a:p>
        </p:txBody>
      </p:sp>
      <p:grpSp>
        <p:nvGrpSpPr>
          <p:cNvPr id="568" name="Group"/>
          <p:cNvGrpSpPr/>
          <p:nvPr/>
        </p:nvGrpSpPr>
        <p:grpSpPr>
          <a:xfrm>
            <a:off x="5534025" y="6443662"/>
            <a:ext cx="3457575" cy="360363"/>
            <a:chOff x="0" y="0"/>
            <a:chExt cx="3457575" cy="360362"/>
          </a:xfrm>
        </p:grpSpPr>
        <p:sp>
          <p:nvSpPr>
            <p:cNvPr id="566" name="Rectangle"/>
            <p:cNvSpPr/>
            <p:nvPr/>
          </p:nvSpPr>
          <p:spPr>
            <a:xfrm>
              <a:off x="0" y="0"/>
              <a:ext cx="3457575"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567" name="Adapted from Guo Z et al. Diabetes 1999; 48: 1586-93"/>
            <p:cNvSpPr txBox="1"/>
            <p:nvPr/>
          </p:nvSpPr>
          <p:spPr>
            <a:xfrm>
              <a:off x="45719" y="66688"/>
              <a:ext cx="3203487"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Guo Z et al. Diabetes 1999; 48: 1586-93 </a:t>
              </a:r>
            </a:p>
          </p:txBody>
        </p:sp>
      </p:grpSp>
      <p:sp>
        <p:nvSpPr>
          <p:cNvPr id="569" name="Line"/>
          <p:cNvSpPr/>
          <p:nvPr/>
        </p:nvSpPr>
        <p:spPr>
          <a:xfrm flipV="1">
            <a:off x="1295400" y="2259012"/>
            <a:ext cx="0" cy="134938"/>
          </a:xfrm>
          <a:prstGeom prst="line">
            <a:avLst/>
          </a:prstGeom>
          <a:ln>
            <a:solidFill>
              <a:srgbClr val="000000"/>
            </a:solidFill>
          </a:ln>
        </p:spPr>
        <p:txBody>
          <a:bodyPr lIns="45719" rIns="45719"/>
          <a:lstStyle/>
          <a:p>
            <a:pPr/>
          </a:p>
        </p:txBody>
      </p:sp>
      <p:sp>
        <p:nvSpPr>
          <p:cNvPr id="570" name="Line"/>
          <p:cNvSpPr/>
          <p:nvPr/>
        </p:nvSpPr>
        <p:spPr>
          <a:xfrm flipV="1">
            <a:off x="1601787" y="3203575"/>
            <a:ext cx="1" cy="134938"/>
          </a:xfrm>
          <a:prstGeom prst="line">
            <a:avLst/>
          </a:prstGeom>
          <a:ln>
            <a:solidFill>
              <a:srgbClr val="000000"/>
            </a:solidFill>
          </a:ln>
        </p:spPr>
        <p:txBody>
          <a:bodyPr lIns="45719" rIns="45719"/>
          <a:lstStyle/>
          <a:p>
            <a:pPr/>
          </a:p>
        </p:txBody>
      </p:sp>
      <p:sp>
        <p:nvSpPr>
          <p:cNvPr id="571" name="Line"/>
          <p:cNvSpPr/>
          <p:nvPr/>
        </p:nvSpPr>
        <p:spPr>
          <a:xfrm flipV="1">
            <a:off x="2376487" y="4103687"/>
            <a:ext cx="1" cy="134938"/>
          </a:xfrm>
          <a:prstGeom prst="line">
            <a:avLst/>
          </a:prstGeom>
          <a:ln>
            <a:solidFill>
              <a:srgbClr val="000000"/>
            </a:solidFill>
          </a:ln>
        </p:spPr>
        <p:txBody>
          <a:bodyPr lIns="45719" rIns="45719"/>
          <a:lstStyle/>
          <a:p>
            <a:pPr/>
          </a:p>
        </p:txBody>
      </p:sp>
      <p:sp>
        <p:nvSpPr>
          <p:cNvPr id="572" name="Line"/>
          <p:cNvSpPr/>
          <p:nvPr/>
        </p:nvSpPr>
        <p:spPr>
          <a:xfrm flipV="1">
            <a:off x="2700337" y="4329112"/>
            <a:ext cx="1" cy="134938"/>
          </a:xfrm>
          <a:prstGeom prst="line">
            <a:avLst/>
          </a:prstGeom>
          <a:ln>
            <a:solidFill>
              <a:srgbClr val="000000"/>
            </a:solidFill>
          </a:ln>
        </p:spPr>
        <p:txBody>
          <a:bodyPr lIns="45719" rIns="45719"/>
          <a:lstStyle/>
          <a:p>
            <a:pPr/>
          </a:p>
        </p:txBody>
      </p:sp>
      <p:sp>
        <p:nvSpPr>
          <p:cNvPr id="573" name="Line"/>
          <p:cNvSpPr/>
          <p:nvPr/>
        </p:nvSpPr>
        <p:spPr>
          <a:xfrm flipV="1">
            <a:off x="3492500" y="4076700"/>
            <a:ext cx="0" cy="134938"/>
          </a:xfrm>
          <a:prstGeom prst="line">
            <a:avLst/>
          </a:prstGeom>
          <a:ln>
            <a:solidFill>
              <a:srgbClr val="000000"/>
            </a:solidFill>
          </a:ln>
        </p:spPr>
        <p:txBody>
          <a:bodyPr lIns="45719" rIns="45719"/>
          <a:lstStyle/>
          <a:p>
            <a:pPr/>
          </a:p>
        </p:txBody>
      </p:sp>
      <p:sp>
        <p:nvSpPr>
          <p:cNvPr id="574" name="Line"/>
          <p:cNvSpPr/>
          <p:nvPr/>
        </p:nvSpPr>
        <p:spPr>
          <a:xfrm flipV="1">
            <a:off x="3806825" y="4419600"/>
            <a:ext cx="0" cy="134938"/>
          </a:xfrm>
          <a:prstGeom prst="line">
            <a:avLst/>
          </a:prstGeom>
          <a:ln>
            <a:solidFill>
              <a:srgbClr val="000000"/>
            </a:solidFill>
          </a:ln>
        </p:spPr>
        <p:txBody>
          <a:bodyPr lIns="45719" rIns="45719"/>
          <a:lstStyle/>
          <a:p>
            <a:pPr/>
          </a:p>
        </p:txBody>
      </p:sp>
      <p:sp>
        <p:nvSpPr>
          <p:cNvPr id="575" name="Line"/>
          <p:cNvSpPr/>
          <p:nvPr/>
        </p:nvSpPr>
        <p:spPr>
          <a:xfrm flipV="1">
            <a:off x="6048375" y="4149725"/>
            <a:ext cx="0" cy="134938"/>
          </a:xfrm>
          <a:prstGeom prst="line">
            <a:avLst/>
          </a:prstGeom>
          <a:ln>
            <a:solidFill>
              <a:srgbClr val="000000"/>
            </a:solidFill>
          </a:ln>
        </p:spPr>
        <p:txBody>
          <a:bodyPr lIns="45719" rIns="45719"/>
          <a:lstStyle/>
          <a:p>
            <a:pPr/>
          </a:p>
        </p:txBody>
      </p:sp>
      <p:sp>
        <p:nvSpPr>
          <p:cNvPr id="576" name="Line"/>
          <p:cNvSpPr/>
          <p:nvPr/>
        </p:nvSpPr>
        <p:spPr>
          <a:xfrm flipV="1">
            <a:off x="6840537" y="4194175"/>
            <a:ext cx="1" cy="134938"/>
          </a:xfrm>
          <a:prstGeom prst="line">
            <a:avLst/>
          </a:prstGeom>
          <a:ln>
            <a:solidFill>
              <a:srgbClr val="000000"/>
            </a:solidFill>
          </a:ln>
        </p:spPr>
        <p:txBody>
          <a:bodyPr lIns="45719" rIns="45719"/>
          <a:lstStyle/>
          <a:p>
            <a:pPr/>
          </a:p>
        </p:txBody>
      </p:sp>
      <p:sp>
        <p:nvSpPr>
          <p:cNvPr id="577" name="Line"/>
          <p:cNvSpPr/>
          <p:nvPr/>
        </p:nvSpPr>
        <p:spPr>
          <a:xfrm flipV="1">
            <a:off x="7164387" y="4437062"/>
            <a:ext cx="1" cy="134938"/>
          </a:xfrm>
          <a:prstGeom prst="line">
            <a:avLst/>
          </a:prstGeom>
          <a:ln>
            <a:solidFill>
              <a:srgbClr val="000000"/>
            </a:solidFill>
          </a:ln>
        </p:spPr>
        <p:txBody>
          <a:bodyPr lIns="45719" rIns="45719"/>
          <a:lstStyle/>
          <a:p>
            <a:pPr/>
          </a:p>
        </p:txBody>
      </p:sp>
      <p:sp>
        <p:nvSpPr>
          <p:cNvPr id="578" name="Line"/>
          <p:cNvSpPr/>
          <p:nvPr/>
        </p:nvSpPr>
        <p:spPr>
          <a:xfrm flipV="1">
            <a:off x="8280400" y="4518025"/>
            <a:ext cx="0" cy="134938"/>
          </a:xfrm>
          <a:prstGeom prst="line">
            <a:avLst/>
          </a:prstGeom>
          <a:ln>
            <a:solidFill>
              <a:srgbClr val="000000"/>
            </a:solidFill>
          </a:ln>
        </p:spPr>
        <p:txBody>
          <a:bodyPr lIns="45719" rIns="45719"/>
          <a:lstStyle/>
          <a:p>
            <a:pPr/>
          </a:p>
        </p:txBody>
      </p:sp>
      <p:sp>
        <p:nvSpPr>
          <p:cNvPr id="579" name="Line"/>
          <p:cNvSpPr/>
          <p:nvPr/>
        </p:nvSpPr>
        <p:spPr>
          <a:xfrm flipV="1">
            <a:off x="7951787" y="4121150"/>
            <a:ext cx="1" cy="134938"/>
          </a:xfrm>
          <a:prstGeom prst="line">
            <a:avLst/>
          </a:prstGeom>
          <a:ln>
            <a:solidFill>
              <a:srgbClr val="000000"/>
            </a:solidFill>
          </a:ln>
        </p:spPr>
        <p:txBody>
          <a:bodyPr lIns="45719" rIns="45719"/>
          <a:lstStyle/>
          <a:p>
            <a:pPr/>
          </a:p>
        </p:txBody>
      </p:sp>
      <p:sp>
        <p:nvSpPr>
          <p:cNvPr id="580" name="Line"/>
          <p:cNvSpPr/>
          <p:nvPr/>
        </p:nvSpPr>
        <p:spPr>
          <a:xfrm flipV="1">
            <a:off x="5741987" y="2303462"/>
            <a:ext cx="1" cy="134938"/>
          </a:xfrm>
          <a:prstGeom prst="line">
            <a:avLst/>
          </a:prstGeom>
          <a:ln>
            <a:solidFill>
              <a:srgbClr val="000000"/>
            </a:solidFill>
          </a:ln>
        </p:spPr>
        <p:txBody>
          <a:bodyPr lIns="45719" rIns="45719"/>
          <a:lstStyle/>
          <a:p>
            <a:pPr/>
          </a:p>
        </p:txBody>
      </p:sp>
      <p:sp>
        <p:nvSpPr>
          <p:cNvPr id="581" name="*"/>
          <p:cNvSpPr txBox="1"/>
          <p:nvPr/>
        </p:nvSpPr>
        <p:spPr>
          <a:xfrm>
            <a:off x="3717607" y="4157662"/>
            <a:ext cx="20298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a:t>
            </a:r>
          </a:p>
        </p:txBody>
      </p:sp>
      <p:sp>
        <p:nvSpPr>
          <p:cNvPr id="582" name="*"/>
          <p:cNvSpPr txBox="1"/>
          <p:nvPr/>
        </p:nvSpPr>
        <p:spPr>
          <a:xfrm>
            <a:off x="5954395" y="3833812"/>
            <a:ext cx="20298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a:t>
            </a:r>
          </a:p>
        </p:txBody>
      </p:sp>
      <p:sp>
        <p:nvSpPr>
          <p:cNvPr id="583" name="*"/>
          <p:cNvSpPr txBox="1"/>
          <p:nvPr/>
        </p:nvSpPr>
        <p:spPr>
          <a:xfrm>
            <a:off x="8181657" y="4292600"/>
            <a:ext cx="20298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555"/>
                                        </p:tgtEl>
                                        <p:attrNameLst>
                                          <p:attrName>style.visibility</p:attrName>
                                        </p:attrNameLst>
                                      </p:cBhvr>
                                      <p:to>
                                        <p:strVal val="visible"/>
                                      </p:to>
                                    </p:set>
                                    <p:anim calcmode="lin" valueType="num">
                                      <p:cBhvr>
                                        <p:cTn id="7" dur="500" fill="hold"/>
                                        <p:tgtEl>
                                          <p:spTgt spid="555"/>
                                        </p:tgtEl>
                                        <p:attrNameLst>
                                          <p:attrName>ppt_x</p:attrName>
                                        </p:attrNameLst>
                                      </p:cBhvr>
                                      <p:tavLst>
                                        <p:tav tm="0">
                                          <p:val>
                                            <p:strVal val="0-#ppt_w/2"/>
                                          </p:val>
                                        </p:tav>
                                        <p:tav tm="100000">
                                          <p:val>
                                            <p:strVal val="#ppt_x"/>
                                          </p:val>
                                        </p:tav>
                                      </p:tavLst>
                                    </p:anim>
                                    <p:anim calcmode="lin" valueType="num">
                                      <p:cBhvr>
                                        <p:cTn id="8" dur="500" fill="hold"/>
                                        <p:tgtEl>
                                          <p:spTgt spid="5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556"/>
                                        </p:tgtEl>
                                        <p:attrNameLst>
                                          <p:attrName>style.visibility</p:attrName>
                                        </p:attrNameLst>
                                      </p:cBhvr>
                                      <p:to>
                                        <p:strVal val="visible"/>
                                      </p:to>
                                    </p:set>
                                    <p:anim calcmode="lin" valueType="num">
                                      <p:cBhvr>
                                        <p:cTn id="13" dur="500" fill="hold"/>
                                        <p:tgtEl>
                                          <p:spTgt spid="556"/>
                                        </p:tgtEl>
                                        <p:attrNameLst>
                                          <p:attrName>ppt_x</p:attrName>
                                        </p:attrNameLst>
                                      </p:cBhvr>
                                      <p:tavLst>
                                        <p:tav tm="0">
                                          <p:val>
                                            <p:strVal val="1+#ppt_w/2"/>
                                          </p:val>
                                        </p:tav>
                                        <p:tav tm="100000">
                                          <p:val>
                                            <p:strVal val="#ppt_x"/>
                                          </p:val>
                                        </p:tav>
                                      </p:tavLst>
                                    </p:anim>
                                    <p:anim calcmode="lin" valueType="num">
                                      <p:cBhvr>
                                        <p:cTn id="14" dur="500" fill="hold"/>
                                        <p:tgtEl>
                                          <p:spTgt spid="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6" grpId="2"/>
      <p:bldP build="whole" bldLvl="1" animBg="1" rev="0" advAuto="0" spid="555"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Rectangle"/>
          <p:cNvSpPr/>
          <p:nvPr/>
        </p:nvSpPr>
        <p:spPr>
          <a:xfrm>
            <a:off x="1106487" y="1219200"/>
            <a:ext cx="7019926" cy="4827588"/>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sp>
        <p:nvSpPr>
          <p:cNvPr id="588" name="Regional Free Fatty Acid Release in Obese Nondiabetics and Obese Type 2 Diabetics"/>
          <p:cNvSpPr txBox="1"/>
          <p:nvPr>
            <p:ph type="title"/>
          </p:nvPr>
        </p:nvSpPr>
        <p:spPr>
          <a:prstGeom prst="rect">
            <a:avLst/>
          </a:prstGeom>
        </p:spPr>
        <p:txBody>
          <a:bodyPr/>
          <a:lstStyle>
            <a:lvl1pPr>
              <a:defRPr>
                <a:solidFill>
                  <a:srgbClr val="000000"/>
                </a:solidFill>
              </a:defRPr>
            </a:lvl1pPr>
          </a:lstStyle>
          <a:p>
            <a:pPr/>
            <a:r>
              <a:t>Regional Free Fatty Acid Release in Obese Nondiabetics and Obese Type 2 Diabetics</a:t>
            </a:r>
          </a:p>
        </p:txBody>
      </p:sp>
      <p:graphicFrame>
        <p:nvGraphicFramePr>
          <p:cNvPr id="589" name="3D Column Chart"/>
          <p:cNvGraphicFramePr/>
          <p:nvPr/>
        </p:nvGraphicFramePr>
        <p:xfrm>
          <a:off x="1215129" y="1455229"/>
          <a:ext cx="6484054" cy="4269309"/>
        </p:xfrm>
        <a:graphic xmlns:a="http://schemas.openxmlformats.org/drawingml/2006/main">
          <a:graphicData uri="http://schemas.openxmlformats.org/drawingml/2006/chart">
            <c:chart xmlns:c="http://schemas.openxmlformats.org/drawingml/2006/chart" r:id="rId3"/>
          </a:graphicData>
        </a:graphic>
      </p:graphicFrame>
      <p:grpSp>
        <p:nvGrpSpPr>
          <p:cNvPr id="592" name="Group"/>
          <p:cNvGrpSpPr/>
          <p:nvPr/>
        </p:nvGrpSpPr>
        <p:grpSpPr>
          <a:xfrm>
            <a:off x="5111750" y="6443662"/>
            <a:ext cx="3832225" cy="360363"/>
            <a:chOff x="0" y="0"/>
            <a:chExt cx="3832225" cy="360362"/>
          </a:xfrm>
        </p:grpSpPr>
        <p:sp>
          <p:nvSpPr>
            <p:cNvPr id="590" name="Rectangle"/>
            <p:cNvSpPr/>
            <p:nvPr/>
          </p:nvSpPr>
          <p:spPr>
            <a:xfrm>
              <a:off x="0" y="0"/>
              <a:ext cx="3832225"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591" name="Adapted from Basu A et al. Am J Physiol 2001; 280: E1000-6"/>
            <p:cNvSpPr txBox="1"/>
            <p:nvPr/>
          </p:nvSpPr>
          <p:spPr>
            <a:xfrm>
              <a:off x="45719" y="66688"/>
              <a:ext cx="3556458"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Basu A et al. Am J Physiol 2001; 280: E1000-6 </a:t>
              </a:r>
            </a:p>
          </p:txBody>
        </p:sp>
      </p:grpSp>
      <p:sp>
        <p:nvSpPr>
          <p:cNvPr id="593" name="Line"/>
          <p:cNvSpPr/>
          <p:nvPr/>
        </p:nvSpPr>
        <p:spPr>
          <a:xfrm flipV="1">
            <a:off x="2843212" y="2473325"/>
            <a:ext cx="1" cy="180975"/>
          </a:xfrm>
          <a:prstGeom prst="line">
            <a:avLst/>
          </a:prstGeom>
          <a:ln>
            <a:solidFill>
              <a:srgbClr val="000000"/>
            </a:solidFill>
          </a:ln>
        </p:spPr>
        <p:txBody>
          <a:bodyPr lIns="45719" rIns="45719"/>
          <a:lstStyle/>
          <a:p>
            <a:pPr/>
          </a:p>
        </p:txBody>
      </p:sp>
      <p:sp>
        <p:nvSpPr>
          <p:cNvPr id="594" name="Line"/>
          <p:cNvSpPr/>
          <p:nvPr/>
        </p:nvSpPr>
        <p:spPr>
          <a:xfrm flipV="1">
            <a:off x="3384549" y="4633912"/>
            <a:ext cx="1" cy="180976"/>
          </a:xfrm>
          <a:prstGeom prst="line">
            <a:avLst/>
          </a:prstGeom>
          <a:ln>
            <a:solidFill>
              <a:srgbClr val="000000"/>
            </a:solidFill>
          </a:ln>
        </p:spPr>
        <p:txBody>
          <a:bodyPr lIns="45719" rIns="45719"/>
          <a:lstStyle/>
          <a:p>
            <a:pPr/>
          </a:p>
        </p:txBody>
      </p:sp>
      <p:sp>
        <p:nvSpPr>
          <p:cNvPr id="595" name="Line"/>
          <p:cNvSpPr/>
          <p:nvPr/>
        </p:nvSpPr>
        <p:spPr>
          <a:xfrm flipV="1">
            <a:off x="3924299" y="4903787"/>
            <a:ext cx="1" cy="180976"/>
          </a:xfrm>
          <a:prstGeom prst="line">
            <a:avLst/>
          </a:prstGeom>
          <a:ln>
            <a:solidFill>
              <a:srgbClr val="000000"/>
            </a:solidFill>
          </a:ln>
        </p:spPr>
        <p:txBody>
          <a:bodyPr lIns="45719" rIns="45719"/>
          <a:lstStyle/>
          <a:p>
            <a:pPr/>
          </a:p>
        </p:txBody>
      </p:sp>
      <p:sp>
        <p:nvSpPr>
          <p:cNvPr id="596" name="Line"/>
          <p:cNvSpPr/>
          <p:nvPr/>
        </p:nvSpPr>
        <p:spPr>
          <a:xfrm flipV="1">
            <a:off x="6489699" y="4903787"/>
            <a:ext cx="1" cy="180976"/>
          </a:xfrm>
          <a:prstGeom prst="line">
            <a:avLst/>
          </a:prstGeom>
          <a:ln>
            <a:solidFill>
              <a:srgbClr val="000000"/>
            </a:solidFill>
          </a:ln>
        </p:spPr>
        <p:txBody>
          <a:bodyPr lIns="45719" rIns="45719"/>
          <a:lstStyle/>
          <a:p>
            <a:pPr/>
          </a:p>
        </p:txBody>
      </p:sp>
      <p:sp>
        <p:nvSpPr>
          <p:cNvPr id="597" name="Line"/>
          <p:cNvSpPr/>
          <p:nvPr/>
        </p:nvSpPr>
        <p:spPr>
          <a:xfrm flipV="1">
            <a:off x="5948362" y="4678362"/>
            <a:ext cx="1" cy="180976"/>
          </a:xfrm>
          <a:prstGeom prst="line">
            <a:avLst/>
          </a:prstGeom>
          <a:ln>
            <a:solidFill>
              <a:srgbClr val="000000"/>
            </a:solidFill>
          </a:ln>
        </p:spPr>
        <p:txBody>
          <a:bodyPr lIns="45719" rIns="45719"/>
          <a:lstStyle/>
          <a:p>
            <a:pPr/>
          </a:p>
        </p:txBody>
      </p:sp>
      <p:sp>
        <p:nvSpPr>
          <p:cNvPr id="598" name="Line"/>
          <p:cNvSpPr/>
          <p:nvPr/>
        </p:nvSpPr>
        <p:spPr>
          <a:xfrm flipV="1">
            <a:off x="5364162" y="2635250"/>
            <a:ext cx="1" cy="180975"/>
          </a:xfrm>
          <a:prstGeom prst="line">
            <a:avLst/>
          </a:prstGeom>
          <a:ln>
            <a:solidFill>
              <a:srgbClr val="000000"/>
            </a:solidFill>
          </a:ln>
        </p:spPr>
        <p:txBody>
          <a:bodyPr lIns="45719" rIns="45719"/>
          <a:lstStyle/>
          <a:p>
            <a:pPr/>
          </a:p>
        </p:txBody>
      </p:sp>
      <p:sp>
        <p:nvSpPr>
          <p:cNvPr id="599" name="Percent of total"/>
          <p:cNvSpPr txBox="1"/>
          <p:nvPr/>
        </p:nvSpPr>
        <p:spPr>
          <a:xfrm rot="16200000">
            <a:off x="660499" y="3560524"/>
            <a:ext cx="1583195"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Percent of total</a:t>
            </a:r>
          </a:p>
        </p:txBody>
      </p:sp>
      <p:sp>
        <p:nvSpPr>
          <p:cNvPr id="600" name="Nondiabetic"/>
          <p:cNvSpPr txBox="1"/>
          <p:nvPr/>
        </p:nvSpPr>
        <p:spPr>
          <a:xfrm>
            <a:off x="2650807" y="5373687"/>
            <a:ext cx="1335724"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Nondiabetic</a:t>
            </a:r>
          </a:p>
        </p:txBody>
      </p:sp>
      <p:sp>
        <p:nvSpPr>
          <p:cNvPr id="601" name="Diabetic"/>
          <p:cNvSpPr txBox="1"/>
          <p:nvPr/>
        </p:nvSpPr>
        <p:spPr>
          <a:xfrm>
            <a:off x="5206682" y="5408612"/>
            <a:ext cx="1335724"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Diabetic</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Rectangle"/>
          <p:cNvSpPr/>
          <p:nvPr/>
        </p:nvSpPr>
        <p:spPr>
          <a:xfrm>
            <a:off x="665162" y="1133475"/>
            <a:ext cx="7642226" cy="4635500"/>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graphicFrame>
        <p:nvGraphicFramePr>
          <p:cNvPr id="606" name="Scatter Chart"/>
          <p:cNvGraphicFramePr/>
          <p:nvPr/>
        </p:nvGraphicFramePr>
        <p:xfrm>
          <a:off x="1541964" y="1291972"/>
          <a:ext cx="6299272" cy="4609988"/>
        </p:xfrm>
        <a:graphic xmlns:a="http://schemas.openxmlformats.org/drawingml/2006/main">
          <a:graphicData uri="http://schemas.openxmlformats.org/drawingml/2006/chart">
            <c:chart xmlns:c="http://schemas.openxmlformats.org/drawingml/2006/chart" r:id="rId3"/>
          </a:graphicData>
        </a:graphic>
      </p:graphicFrame>
      <p:sp>
        <p:nvSpPr>
          <p:cNvPr id="607" name="Intra-abdominal (visceral) fat area (cm2)"/>
          <p:cNvSpPr txBox="1"/>
          <p:nvPr/>
        </p:nvSpPr>
        <p:spPr>
          <a:xfrm>
            <a:off x="2755900" y="5157787"/>
            <a:ext cx="4586811" cy="387931"/>
          </a:xfrm>
          <a:prstGeom prst="rect">
            <a:avLst/>
          </a:prstGeom>
          <a:solidFill>
            <a:schemeClr val="accent1"/>
          </a:solidFill>
          <a:ln w="12700">
            <a:solidFill>
              <a:srgbClr val="FFFFFF"/>
            </a:solidFill>
          </a:ln>
          <a:extLst>
            <a:ext uri="{C572A759-6A51-4108-AA02-DFA0A04FC94B}">
              <ma14:wrappingTextBoxFlag xmlns:ma14="http://schemas.microsoft.com/office/mac/drawingml/2011/main" val="1"/>
            </a:ext>
          </a:extLst>
        </p:spPr>
        <p:txBody>
          <a:bodyPr wrap="none" lIns="45719" rIns="45719">
            <a:spAutoFit/>
          </a:bodyPr>
          <a:lstStyle/>
          <a:p>
            <a:pPr>
              <a:defRPr sz="2000"/>
            </a:pPr>
            <a:r>
              <a:t>Intra-abdominal (visceral) fat area (cm</a:t>
            </a:r>
            <a:r>
              <a:rPr baseline="30000"/>
              <a:t>2</a:t>
            </a:r>
            <a:r>
              <a:t>)</a:t>
            </a:r>
          </a:p>
        </p:txBody>
      </p:sp>
      <p:sp>
        <p:nvSpPr>
          <p:cNvPr id="608" name="% Hepatic FFA delivery…"/>
          <p:cNvSpPr txBox="1"/>
          <p:nvPr/>
        </p:nvSpPr>
        <p:spPr>
          <a:xfrm rot="16200000">
            <a:off x="-274378" y="3271547"/>
            <a:ext cx="2800411" cy="667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000"/>
            </a:pPr>
            <a:r>
              <a:t>% Hepatic FFA delivery </a:t>
            </a:r>
          </a:p>
          <a:p>
            <a:pPr algn="ctr">
              <a:defRPr sz="2000"/>
            </a:pPr>
            <a:r>
              <a:t>from intra-abdominal fat</a:t>
            </a:r>
          </a:p>
        </p:txBody>
      </p:sp>
      <p:sp>
        <p:nvSpPr>
          <p:cNvPr id="609" name="Hepatic Free Fatty Acid (FFA) Delivery"/>
          <p:cNvSpPr txBox="1"/>
          <p:nvPr>
            <p:ph type="title"/>
          </p:nvPr>
        </p:nvSpPr>
        <p:spPr>
          <a:prstGeom prst="rect">
            <a:avLst/>
          </a:prstGeom>
        </p:spPr>
        <p:txBody>
          <a:bodyPr/>
          <a:lstStyle>
            <a:lvl1pPr>
              <a:defRPr>
                <a:solidFill>
                  <a:srgbClr val="000000"/>
                </a:solidFill>
              </a:defRPr>
            </a:lvl1pPr>
          </a:lstStyle>
          <a:p>
            <a:pPr/>
            <a:r>
              <a:t>Hepatic Free Fatty Acid (FFA) Delivery</a:t>
            </a:r>
          </a:p>
        </p:txBody>
      </p:sp>
      <p:grpSp>
        <p:nvGrpSpPr>
          <p:cNvPr id="617" name="Group"/>
          <p:cNvGrpSpPr/>
          <p:nvPr/>
        </p:nvGrpSpPr>
        <p:grpSpPr>
          <a:xfrm>
            <a:off x="4751387" y="1179512"/>
            <a:ext cx="1306513" cy="676276"/>
            <a:chOff x="0" y="0"/>
            <a:chExt cx="1306512" cy="676274"/>
          </a:xfrm>
        </p:grpSpPr>
        <p:sp>
          <p:nvSpPr>
            <p:cNvPr id="610" name="Rectangle"/>
            <p:cNvSpPr/>
            <p:nvPr/>
          </p:nvSpPr>
          <p:spPr>
            <a:xfrm>
              <a:off x="90487" y="46037"/>
              <a:ext cx="1125538" cy="269876"/>
            </a:xfrm>
            <a:prstGeom prst="rect">
              <a:avLst/>
            </a:prstGeom>
            <a:solidFill>
              <a:srgbClr val="FFFFFF"/>
            </a:solidFill>
            <a:ln w="9525" cap="flat">
              <a:solidFill>
                <a:srgbClr val="F7FCFF"/>
              </a:solidFill>
              <a:prstDash val="solid"/>
              <a:round/>
            </a:ln>
            <a:effectLst/>
          </p:spPr>
          <p:txBody>
            <a:bodyPr wrap="square" lIns="45719" tIns="45719" rIns="45719" bIns="45719" numCol="1" anchor="ctr">
              <a:noAutofit/>
            </a:bodyPr>
            <a:lstStyle/>
            <a:p>
              <a:pPr/>
            </a:p>
          </p:txBody>
        </p:sp>
        <p:sp>
          <p:nvSpPr>
            <p:cNvPr id="611" name="Rectangle"/>
            <p:cNvSpPr/>
            <p:nvPr/>
          </p:nvSpPr>
          <p:spPr>
            <a:xfrm>
              <a:off x="90487" y="344487"/>
              <a:ext cx="1125538" cy="269876"/>
            </a:xfrm>
            <a:prstGeom prst="rect">
              <a:avLst/>
            </a:prstGeom>
            <a:solidFill>
              <a:srgbClr val="FFFFFF"/>
            </a:solidFill>
            <a:ln w="9525" cap="flat">
              <a:solidFill>
                <a:srgbClr val="F7FCFF"/>
              </a:solidFill>
              <a:prstDash val="solid"/>
              <a:round/>
            </a:ln>
            <a:effectLst/>
          </p:spPr>
          <p:txBody>
            <a:bodyPr wrap="square" lIns="45719" tIns="45719" rIns="45719" bIns="45719" numCol="1" anchor="ctr">
              <a:noAutofit/>
            </a:bodyPr>
            <a:lstStyle/>
            <a:p>
              <a:pPr/>
            </a:p>
          </p:txBody>
        </p:sp>
        <p:sp>
          <p:nvSpPr>
            <p:cNvPr id="612" name="Circle"/>
            <p:cNvSpPr/>
            <p:nvPr/>
          </p:nvSpPr>
          <p:spPr>
            <a:xfrm>
              <a:off x="180975" y="134937"/>
              <a:ext cx="134938" cy="134938"/>
            </a:xfrm>
            <a:prstGeom prst="ellipse">
              <a:avLst/>
            </a:prstGeom>
            <a:solidFill>
              <a:srgbClr val="FFFF00"/>
            </a:solidFill>
            <a:ln w="9525" cap="flat">
              <a:solidFill>
                <a:srgbClr val="FFFF00"/>
              </a:solidFill>
              <a:prstDash val="solid"/>
              <a:round/>
            </a:ln>
            <a:effectLst/>
          </p:spPr>
          <p:txBody>
            <a:bodyPr wrap="square" lIns="45719" tIns="45719" rIns="45719" bIns="45719" numCol="1" anchor="ctr">
              <a:noAutofit/>
            </a:bodyPr>
            <a:lstStyle/>
            <a:p>
              <a:pPr/>
            </a:p>
          </p:txBody>
        </p:sp>
        <p:sp>
          <p:nvSpPr>
            <p:cNvPr id="613" name="Women"/>
            <p:cNvSpPr txBox="1"/>
            <p:nvPr/>
          </p:nvSpPr>
          <p:spPr>
            <a:xfrm>
              <a:off x="361632" y="23812"/>
              <a:ext cx="83419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Women</a:t>
              </a:r>
            </a:p>
          </p:txBody>
        </p:sp>
        <p:sp>
          <p:nvSpPr>
            <p:cNvPr id="614" name="Square"/>
            <p:cNvSpPr/>
            <p:nvPr/>
          </p:nvSpPr>
          <p:spPr>
            <a:xfrm>
              <a:off x="180975" y="404812"/>
              <a:ext cx="134938" cy="134938"/>
            </a:xfrm>
            <a:prstGeom prst="rect">
              <a:avLst/>
            </a:prstGeom>
            <a:solidFill>
              <a:srgbClr val="E20000"/>
            </a:solidFill>
            <a:ln w="9525" cap="flat">
              <a:solidFill>
                <a:srgbClr val="E20000"/>
              </a:solidFill>
              <a:prstDash val="solid"/>
              <a:round/>
            </a:ln>
            <a:effectLst/>
          </p:spPr>
          <p:txBody>
            <a:bodyPr wrap="square" lIns="45719" tIns="45719" rIns="45719" bIns="45719" numCol="1" anchor="ctr">
              <a:noAutofit/>
            </a:bodyPr>
            <a:lstStyle/>
            <a:p>
              <a:pPr/>
            </a:p>
          </p:txBody>
        </p:sp>
        <p:sp>
          <p:nvSpPr>
            <p:cNvPr id="615" name="Men"/>
            <p:cNvSpPr txBox="1"/>
            <p:nvPr/>
          </p:nvSpPr>
          <p:spPr>
            <a:xfrm>
              <a:off x="361632" y="317500"/>
              <a:ext cx="510541"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Men</a:t>
              </a:r>
            </a:p>
          </p:txBody>
        </p:sp>
        <p:sp>
          <p:nvSpPr>
            <p:cNvPr id="616" name="Rectangle"/>
            <p:cNvSpPr/>
            <p:nvPr/>
          </p:nvSpPr>
          <p:spPr>
            <a:xfrm>
              <a:off x="0" y="0"/>
              <a:ext cx="1306513" cy="676275"/>
            </a:xfrm>
            <a:prstGeom prst="rect">
              <a:avLst/>
            </a:prstGeom>
            <a:noFill/>
            <a:ln w="9525" cap="flat">
              <a:solidFill>
                <a:srgbClr val="FFFFFF"/>
              </a:solidFill>
              <a:prstDash val="solid"/>
              <a:round/>
            </a:ln>
            <a:effectLst/>
          </p:spPr>
          <p:txBody>
            <a:bodyPr wrap="square" lIns="45719" tIns="45719" rIns="45719" bIns="45719" numCol="1" anchor="ctr">
              <a:noAutofit/>
            </a:bodyPr>
            <a:lstStyle/>
            <a:p>
              <a:pPr/>
            </a:p>
          </p:txBody>
        </p:sp>
      </p:grpSp>
      <p:grpSp>
        <p:nvGrpSpPr>
          <p:cNvPr id="620" name="Group"/>
          <p:cNvGrpSpPr/>
          <p:nvPr/>
        </p:nvGrpSpPr>
        <p:grpSpPr>
          <a:xfrm>
            <a:off x="5257800" y="6443662"/>
            <a:ext cx="3686175" cy="360363"/>
            <a:chOff x="0" y="0"/>
            <a:chExt cx="3686175" cy="360362"/>
          </a:xfrm>
        </p:grpSpPr>
        <p:sp>
          <p:nvSpPr>
            <p:cNvPr id="618" name="Rectangle"/>
            <p:cNvSpPr/>
            <p:nvPr/>
          </p:nvSpPr>
          <p:spPr>
            <a:xfrm>
              <a:off x="0" y="0"/>
              <a:ext cx="3686175"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619" name="Adapted from Nielsen S et al. J Clin Invest 2004; 113: 1582-8"/>
            <p:cNvSpPr txBox="1"/>
            <p:nvPr/>
          </p:nvSpPr>
          <p:spPr>
            <a:xfrm>
              <a:off x="45719" y="66688"/>
              <a:ext cx="3575123"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Nielsen S et al. J Clin Invest 2004; 113: 1582-8 </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Free Fatty Acids (FFA) and Pancreas"/>
          <p:cNvSpPr txBox="1"/>
          <p:nvPr>
            <p:ph type="title"/>
          </p:nvPr>
        </p:nvSpPr>
        <p:spPr>
          <a:prstGeom prst="rect">
            <a:avLst/>
          </a:prstGeom>
        </p:spPr>
        <p:txBody>
          <a:bodyPr/>
          <a:lstStyle>
            <a:lvl1pPr>
              <a:defRPr>
                <a:solidFill>
                  <a:srgbClr val="000000"/>
                </a:solidFill>
              </a:defRPr>
            </a:lvl1pPr>
          </a:lstStyle>
          <a:p>
            <a:pPr/>
            <a:r>
              <a:t>Free Fatty Acids (FFA) and Pancreas</a:t>
            </a:r>
          </a:p>
        </p:txBody>
      </p:sp>
      <p:pic>
        <p:nvPicPr>
          <p:cNvPr id="625" name="image.pdf" descr="image.pdf"/>
          <p:cNvPicPr>
            <a:picLocks noChangeAspect="1"/>
          </p:cNvPicPr>
          <p:nvPr/>
        </p:nvPicPr>
        <p:blipFill>
          <a:blip r:embed="rId3">
            <a:extLst/>
          </a:blip>
          <a:stretch>
            <a:fillRect/>
          </a:stretch>
        </p:blipFill>
        <p:spPr>
          <a:xfrm>
            <a:off x="385762" y="1487487"/>
            <a:ext cx="2047876" cy="1968501"/>
          </a:xfrm>
          <a:prstGeom prst="rect">
            <a:avLst/>
          </a:prstGeom>
          <a:ln w="12700">
            <a:miter lim="400000"/>
          </a:ln>
        </p:spPr>
      </p:pic>
      <p:grpSp>
        <p:nvGrpSpPr>
          <p:cNvPr id="628" name="Group"/>
          <p:cNvGrpSpPr/>
          <p:nvPr/>
        </p:nvGrpSpPr>
        <p:grpSpPr>
          <a:xfrm>
            <a:off x="701675" y="908050"/>
            <a:ext cx="4095750" cy="630238"/>
            <a:chOff x="0" y="0"/>
            <a:chExt cx="4095750" cy="630237"/>
          </a:xfrm>
        </p:grpSpPr>
        <p:sp>
          <p:nvSpPr>
            <p:cNvPr id="626" name="Arrow"/>
            <p:cNvSpPr/>
            <p:nvPr/>
          </p:nvSpPr>
          <p:spPr>
            <a:xfrm>
              <a:off x="0" y="0"/>
              <a:ext cx="4095750" cy="630238"/>
            </a:xfrm>
            <a:prstGeom prst="rightArrow">
              <a:avLst>
                <a:gd name="adj1" fmla="val 50130"/>
                <a:gd name="adj2" fmla="val 158317"/>
              </a:avLst>
            </a:prstGeom>
            <a:solidFill>
              <a:srgbClr val="C80000"/>
            </a:solidFill>
            <a:ln w="9525" cap="flat">
              <a:solidFill>
                <a:srgbClr val="000000"/>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627" name="Insulin resistance"/>
            <p:cNvSpPr txBox="1"/>
            <p:nvPr/>
          </p:nvSpPr>
          <p:spPr>
            <a:xfrm>
              <a:off x="780120" y="139788"/>
              <a:ext cx="203529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solidFill>
                    <a:srgbClr val="FFFFFF"/>
                  </a:solidFill>
                </a:defRPr>
              </a:lvl1pPr>
            </a:lstStyle>
            <a:p>
              <a:pPr/>
              <a:r>
                <a:t>Insulin resistance</a:t>
              </a:r>
            </a:p>
          </p:txBody>
        </p:sp>
      </p:grpSp>
      <p:sp>
        <p:nvSpPr>
          <p:cNvPr id="629" name="↑ FFA"/>
          <p:cNvSpPr txBox="1"/>
          <p:nvPr/>
        </p:nvSpPr>
        <p:spPr>
          <a:xfrm>
            <a:off x="5025747" y="1050925"/>
            <a:ext cx="948294" cy="4635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85000"/>
              </a:lnSpc>
              <a:defRPr b="1" sz="2400">
                <a:solidFill>
                  <a:srgbClr val="C80000"/>
                </a:solidFill>
              </a:defRPr>
            </a:pPr>
            <a:r>
              <a:rPr b="0">
                <a:latin typeface="Symbol"/>
                <a:ea typeface="Symbol"/>
                <a:cs typeface="Symbol"/>
                <a:sym typeface="Symbol"/>
              </a:rPr>
              <a:t>­</a:t>
            </a:r>
            <a:r>
              <a:rPr>
                <a:solidFill>
                  <a:srgbClr val="000000"/>
                </a:solidFill>
              </a:rPr>
              <a:t> FFA</a:t>
            </a:r>
          </a:p>
        </p:txBody>
      </p:sp>
      <p:pic>
        <p:nvPicPr>
          <p:cNvPr id="630" name="image.pdf" descr="image.pdf"/>
          <p:cNvPicPr>
            <a:picLocks noChangeAspect="1"/>
          </p:cNvPicPr>
          <p:nvPr/>
        </p:nvPicPr>
        <p:blipFill>
          <a:blip r:embed="rId4">
            <a:extLst/>
          </a:blip>
          <a:stretch>
            <a:fillRect/>
          </a:stretch>
        </p:blipFill>
        <p:spPr>
          <a:xfrm>
            <a:off x="4437062" y="2339975"/>
            <a:ext cx="2238376" cy="1584325"/>
          </a:xfrm>
          <a:prstGeom prst="rect">
            <a:avLst/>
          </a:prstGeom>
          <a:ln w="12700">
            <a:miter lim="400000"/>
          </a:ln>
        </p:spPr>
      </p:pic>
      <p:grpSp>
        <p:nvGrpSpPr>
          <p:cNvPr id="633" name="Group"/>
          <p:cNvGrpSpPr/>
          <p:nvPr/>
        </p:nvGrpSpPr>
        <p:grpSpPr>
          <a:xfrm>
            <a:off x="5995987" y="4764087"/>
            <a:ext cx="3000376" cy="1320801"/>
            <a:chOff x="0" y="0"/>
            <a:chExt cx="3000375" cy="1320800"/>
          </a:xfrm>
        </p:grpSpPr>
        <p:sp>
          <p:nvSpPr>
            <p:cNvPr id="631" name="Rounded Rectangle"/>
            <p:cNvSpPr/>
            <p:nvPr/>
          </p:nvSpPr>
          <p:spPr>
            <a:xfrm>
              <a:off x="0" y="0"/>
              <a:ext cx="3000375" cy="13208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632" name="Long-term damage to…"/>
            <p:cNvSpPr txBox="1"/>
            <p:nvPr/>
          </p:nvSpPr>
          <p:spPr>
            <a:xfrm>
              <a:off x="110170" y="64450"/>
              <a:ext cx="2780035" cy="1150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buSzPct val="100000"/>
                <a:buChar char="•"/>
                <a:defRPr b="1"/>
              </a:pPr>
              <a:r>
                <a:t> Long-term damage to      </a:t>
              </a:r>
            </a:p>
            <a:p>
              <a:pPr>
                <a:defRPr b="1"/>
              </a:pPr>
              <a:r>
                <a:t>  beta cells</a:t>
              </a:r>
            </a:p>
            <a:p>
              <a:pPr>
                <a:buSzPct val="100000"/>
                <a:buChar char="•"/>
                <a:defRPr b="1"/>
              </a:pPr>
              <a:r>
                <a:t> Decreased insulin     </a:t>
              </a:r>
            </a:p>
            <a:p>
              <a:pPr>
                <a:defRPr b="1"/>
              </a:pPr>
              <a:r>
                <a:t>  secretion</a:t>
              </a:r>
            </a:p>
          </p:txBody>
        </p:sp>
      </p:grpSp>
      <p:grpSp>
        <p:nvGrpSpPr>
          <p:cNvPr id="636" name="Group"/>
          <p:cNvGrpSpPr/>
          <p:nvPr/>
        </p:nvGrpSpPr>
        <p:grpSpPr>
          <a:xfrm>
            <a:off x="3055937" y="4794250"/>
            <a:ext cx="2849563" cy="711200"/>
            <a:chOff x="0" y="0"/>
            <a:chExt cx="2849562" cy="711200"/>
          </a:xfrm>
        </p:grpSpPr>
        <p:sp>
          <p:nvSpPr>
            <p:cNvPr id="634" name="Rounded Rectangle"/>
            <p:cNvSpPr/>
            <p:nvPr/>
          </p:nvSpPr>
          <p:spPr>
            <a:xfrm>
              <a:off x="0" y="0"/>
              <a:ext cx="2849563" cy="7112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635" name="Short-term stimulation of insulin secretion"/>
            <p:cNvSpPr txBox="1"/>
            <p:nvPr/>
          </p:nvSpPr>
          <p:spPr>
            <a:xfrm>
              <a:off x="80423" y="34703"/>
              <a:ext cx="2688716"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vl1pPr>
            </a:lstStyle>
            <a:p>
              <a:pPr/>
              <a:r>
                <a:t>Short-term stimulation of insulin secretion</a:t>
              </a:r>
            </a:p>
          </p:txBody>
        </p:sp>
      </p:grpSp>
      <p:grpSp>
        <p:nvGrpSpPr>
          <p:cNvPr id="641" name="Group"/>
          <p:cNvGrpSpPr/>
          <p:nvPr/>
        </p:nvGrpSpPr>
        <p:grpSpPr>
          <a:xfrm>
            <a:off x="5786437" y="3159125"/>
            <a:ext cx="1350963" cy="365125"/>
            <a:chOff x="0" y="0"/>
            <a:chExt cx="1350962" cy="365125"/>
          </a:xfrm>
        </p:grpSpPr>
        <p:grpSp>
          <p:nvGrpSpPr>
            <p:cNvPr id="639" name="Group"/>
            <p:cNvGrpSpPr/>
            <p:nvPr/>
          </p:nvGrpSpPr>
          <p:grpSpPr>
            <a:xfrm>
              <a:off x="0" y="0"/>
              <a:ext cx="1350963" cy="365125"/>
              <a:chOff x="0" y="0"/>
              <a:chExt cx="1350962" cy="365125"/>
            </a:xfrm>
          </p:grpSpPr>
          <p:sp>
            <p:nvSpPr>
              <p:cNvPr id="637" name="Rectangle"/>
              <p:cNvSpPr/>
              <p:nvPr/>
            </p:nvSpPr>
            <p:spPr>
              <a:xfrm>
                <a:off x="0" y="0"/>
                <a:ext cx="135096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600"/>
                </a:pPr>
              </a:p>
            </p:txBody>
          </p:sp>
          <p:sp>
            <p:nvSpPr>
              <p:cNvPr id="638" name="Pancreas"/>
              <p:cNvSpPr txBox="1"/>
              <p:nvPr/>
            </p:nvSpPr>
            <p:spPr>
              <a:xfrm>
                <a:off x="171519" y="25866"/>
                <a:ext cx="100792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600"/>
                </a:lvl1pPr>
              </a:lstStyle>
              <a:p>
                <a:pPr/>
                <a:r>
                  <a:t>Pancreas</a:t>
                </a:r>
              </a:p>
            </p:txBody>
          </p:sp>
        </p:grpSp>
        <p:sp>
          <p:nvSpPr>
            <p:cNvPr id="640" name="Triangle"/>
            <p:cNvSpPr/>
            <p:nvPr/>
          </p:nvSpPr>
          <p:spPr>
            <a:xfrm flipH="1" rot="10800000">
              <a:off x="46037" y="44449"/>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grpSp>
        <p:nvGrpSpPr>
          <p:cNvPr id="646" name="Group"/>
          <p:cNvGrpSpPr/>
          <p:nvPr/>
        </p:nvGrpSpPr>
        <p:grpSpPr>
          <a:xfrm>
            <a:off x="566737" y="3513137"/>
            <a:ext cx="1979613" cy="365126"/>
            <a:chOff x="0" y="0"/>
            <a:chExt cx="1979612" cy="365125"/>
          </a:xfrm>
        </p:grpSpPr>
        <p:grpSp>
          <p:nvGrpSpPr>
            <p:cNvPr id="644" name="Group"/>
            <p:cNvGrpSpPr/>
            <p:nvPr/>
          </p:nvGrpSpPr>
          <p:grpSpPr>
            <a:xfrm>
              <a:off x="0" y="0"/>
              <a:ext cx="1979613" cy="365125"/>
              <a:chOff x="0" y="0"/>
              <a:chExt cx="1979612" cy="365125"/>
            </a:xfrm>
          </p:grpSpPr>
          <p:sp>
            <p:nvSpPr>
              <p:cNvPr id="642" name="Rectangle"/>
              <p:cNvSpPr/>
              <p:nvPr/>
            </p:nvSpPr>
            <p:spPr>
              <a:xfrm>
                <a:off x="0" y="0"/>
                <a:ext cx="197961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643" name="Adipose tissue"/>
              <p:cNvSpPr txBox="1"/>
              <p:nvPr/>
            </p:nvSpPr>
            <p:spPr>
              <a:xfrm>
                <a:off x="97229" y="7231"/>
                <a:ext cx="178515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 Adipose tissue</a:t>
                </a:r>
              </a:p>
            </p:txBody>
          </p:sp>
        </p:grpSp>
        <p:sp>
          <p:nvSpPr>
            <p:cNvPr id="645" name="Triangle"/>
            <p:cNvSpPr/>
            <p:nvPr/>
          </p:nvSpPr>
          <p:spPr>
            <a:xfrm flipH="1" rot="10800000">
              <a:off x="46037" y="44449"/>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647" name="Shape"/>
          <p:cNvSpPr/>
          <p:nvPr/>
        </p:nvSpPr>
        <p:spPr>
          <a:xfrm flipH="1">
            <a:off x="4167187" y="2259012"/>
            <a:ext cx="3195638" cy="1755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sp>
        <p:nvSpPr>
          <p:cNvPr id="648" name="Line"/>
          <p:cNvSpPr/>
          <p:nvPr/>
        </p:nvSpPr>
        <p:spPr>
          <a:xfrm>
            <a:off x="4470400" y="3289300"/>
            <a:ext cx="1042988" cy="1373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8" y="0"/>
                </a:moveTo>
                <a:lnTo>
                  <a:pt x="21600" y="12036"/>
                </a:lnTo>
                <a:lnTo>
                  <a:pt x="0" y="15982"/>
                </a:lnTo>
                <a:lnTo>
                  <a:pt x="0" y="21600"/>
                </a:lnTo>
              </a:path>
            </a:pathLst>
          </a:custGeom>
          <a:ln w="76200">
            <a:solidFill>
              <a:srgbClr val="000000"/>
            </a:solidFill>
            <a:tailEnd type="stealth"/>
          </a:ln>
          <a:effectLst>
            <a:outerShdw sx="100000" sy="100000" kx="0" ky="0" algn="b" rotWithShape="0" blurRad="63500" dist="35921" dir="2700000">
              <a:srgbClr val="808080"/>
            </a:outerShdw>
          </a:effectLst>
        </p:spPr>
        <p:txBody>
          <a:bodyPr lIns="45719" rIns="45719" anchor="ctr"/>
          <a:lstStyle/>
          <a:p>
            <a:pPr/>
          </a:p>
        </p:txBody>
      </p:sp>
      <p:sp>
        <p:nvSpPr>
          <p:cNvPr id="649" name="Line"/>
          <p:cNvSpPr/>
          <p:nvPr/>
        </p:nvSpPr>
        <p:spPr>
          <a:xfrm>
            <a:off x="5510212" y="3667125"/>
            <a:ext cx="1055688" cy="995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422"/>
                </a:lnTo>
                <a:lnTo>
                  <a:pt x="21600" y="13845"/>
                </a:lnTo>
                <a:lnTo>
                  <a:pt x="21600" y="21600"/>
                </a:lnTo>
              </a:path>
            </a:pathLst>
          </a:custGeom>
          <a:ln w="76200">
            <a:solidFill>
              <a:srgbClr val="000000"/>
            </a:solidFill>
            <a:tailEnd type="stealth"/>
          </a:ln>
          <a:effectLst>
            <a:outerShdw sx="100000" sy="100000" kx="0" ky="0" algn="b" rotWithShape="0" blurRad="63500" dist="35921" dir="2700000">
              <a:srgbClr val="808080"/>
            </a:outerShdw>
          </a:effectLst>
        </p:spPr>
        <p:txBody>
          <a:bodyPr lIns="45719" rIns="45719" anchor="ctr"/>
          <a:lstStyle/>
          <a:p>
            <a:pPr/>
          </a:p>
        </p:txBody>
      </p:sp>
      <p:sp>
        <p:nvSpPr>
          <p:cNvPr id="650" name="Line"/>
          <p:cNvSpPr/>
          <p:nvPr/>
        </p:nvSpPr>
        <p:spPr>
          <a:xfrm>
            <a:off x="5516562" y="1403350"/>
            <a:ext cx="1" cy="765175"/>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Free Fatty Acids (FFA) and Dyslipidemia"/>
          <p:cNvSpPr txBox="1"/>
          <p:nvPr>
            <p:ph type="title"/>
          </p:nvPr>
        </p:nvSpPr>
        <p:spPr>
          <a:prstGeom prst="rect">
            <a:avLst/>
          </a:prstGeom>
        </p:spPr>
        <p:txBody>
          <a:bodyPr/>
          <a:lstStyle>
            <a:lvl1pPr>
              <a:defRPr>
                <a:solidFill>
                  <a:srgbClr val="000000"/>
                </a:solidFill>
              </a:defRPr>
            </a:lvl1pPr>
          </a:lstStyle>
          <a:p>
            <a:pPr/>
            <a:r>
              <a:t>Free Fatty Acids (FFA) and Dyslipidemia</a:t>
            </a:r>
          </a:p>
        </p:txBody>
      </p:sp>
      <p:pic>
        <p:nvPicPr>
          <p:cNvPr id="655" name="image.pdf" descr="image.pdf"/>
          <p:cNvPicPr>
            <a:picLocks noChangeAspect="1"/>
          </p:cNvPicPr>
          <p:nvPr/>
        </p:nvPicPr>
        <p:blipFill>
          <a:blip r:embed="rId3">
            <a:extLst/>
          </a:blip>
          <a:stretch>
            <a:fillRect/>
          </a:stretch>
        </p:blipFill>
        <p:spPr>
          <a:xfrm>
            <a:off x="4527550" y="2540000"/>
            <a:ext cx="2116138" cy="1384300"/>
          </a:xfrm>
          <a:prstGeom prst="rect">
            <a:avLst/>
          </a:prstGeom>
          <a:ln w="12700">
            <a:miter lim="400000"/>
          </a:ln>
        </p:spPr>
      </p:pic>
      <p:grpSp>
        <p:nvGrpSpPr>
          <p:cNvPr id="660" name="Group"/>
          <p:cNvGrpSpPr/>
          <p:nvPr/>
        </p:nvGrpSpPr>
        <p:grpSpPr>
          <a:xfrm>
            <a:off x="5741987" y="2303462"/>
            <a:ext cx="1035051" cy="365126"/>
            <a:chOff x="0" y="0"/>
            <a:chExt cx="1035050" cy="365125"/>
          </a:xfrm>
        </p:grpSpPr>
        <p:grpSp>
          <p:nvGrpSpPr>
            <p:cNvPr id="658" name="Group"/>
            <p:cNvGrpSpPr/>
            <p:nvPr/>
          </p:nvGrpSpPr>
          <p:grpSpPr>
            <a:xfrm>
              <a:off x="0" y="0"/>
              <a:ext cx="1035050" cy="365125"/>
              <a:chOff x="0" y="0"/>
              <a:chExt cx="1035050" cy="365125"/>
            </a:xfrm>
          </p:grpSpPr>
          <p:sp>
            <p:nvSpPr>
              <p:cNvPr id="656" name="Rectangle"/>
              <p:cNvSpPr/>
              <p:nvPr/>
            </p:nvSpPr>
            <p:spPr>
              <a:xfrm>
                <a:off x="0" y="0"/>
                <a:ext cx="1035050"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657" name="Liver"/>
              <p:cNvSpPr txBox="1"/>
              <p:nvPr/>
            </p:nvSpPr>
            <p:spPr>
              <a:xfrm>
                <a:off x="192262" y="7231"/>
                <a:ext cx="650526"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Liver</a:t>
                </a:r>
              </a:p>
            </p:txBody>
          </p:sp>
        </p:grpSp>
        <p:sp>
          <p:nvSpPr>
            <p:cNvPr id="659" name="Triangle"/>
            <p:cNvSpPr/>
            <p:nvPr/>
          </p:nvSpPr>
          <p:spPr>
            <a:xfrm flipH="1" rot="5400000">
              <a:off x="46831" y="169068"/>
              <a:ext cx="139701"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661" name="Shape"/>
          <p:cNvSpPr/>
          <p:nvPr/>
        </p:nvSpPr>
        <p:spPr>
          <a:xfrm flipH="1">
            <a:off x="4167187" y="2259012"/>
            <a:ext cx="3195638" cy="1755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grpSp>
        <p:nvGrpSpPr>
          <p:cNvPr id="664" name="Group"/>
          <p:cNvGrpSpPr/>
          <p:nvPr/>
        </p:nvGrpSpPr>
        <p:grpSpPr>
          <a:xfrm>
            <a:off x="4826000" y="4598987"/>
            <a:ext cx="1514475" cy="419101"/>
            <a:chOff x="0" y="0"/>
            <a:chExt cx="1514475" cy="419100"/>
          </a:xfrm>
        </p:grpSpPr>
        <p:sp>
          <p:nvSpPr>
            <p:cNvPr id="662" name="Rounded Rectangle"/>
            <p:cNvSpPr/>
            <p:nvPr/>
          </p:nvSpPr>
          <p:spPr>
            <a:xfrm>
              <a:off x="0" y="0"/>
              <a:ext cx="1514475" cy="4191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663" name="↑ VLDL-TG"/>
            <p:cNvSpPr txBox="1"/>
            <p:nvPr/>
          </p:nvSpPr>
          <p:spPr>
            <a:xfrm>
              <a:off x="66170" y="20450"/>
              <a:ext cx="1382135" cy="370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VLDL-TG</a:t>
              </a:r>
            </a:p>
          </p:txBody>
        </p:sp>
      </p:grpSp>
      <p:grpSp>
        <p:nvGrpSpPr>
          <p:cNvPr id="667" name="Group"/>
          <p:cNvGrpSpPr/>
          <p:nvPr/>
        </p:nvGrpSpPr>
        <p:grpSpPr>
          <a:xfrm>
            <a:off x="4421187" y="5678487"/>
            <a:ext cx="2368551" cy="406401"/>
            <a:chOff x="0" y="0"/>
            <a:chExt cx="2368550" cy="406400"/>
          </a:xfrm>
        </p:grpSpPr>
        <p:sp>
          <p:nvSpPr>
            <p:cNvPr id="665" name="Rounded Rectangle"/>
            <p:cNvSpPr/>
            <p:nvPr/>
          </p:nvSpPr>
          <p:spPr>
            <a:xfrm>
              <a:off x="0" y="0"/>
              <a:ext cx="2368550" cy="4064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666" name="↓ HDL cholesterol"/>
            <p:cNvSpPr txBox="1"/>
            <p:nvPr/>
          </p:nvSpPr>
          <p:spPr>
            <a:xfrm>
              <a:off x="65550" y="19830"/>
              <a:ext cx="2237450" cy="370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a:solidFill>
                    <a:srgbClr val="C80000"/>
                  </a:solidFill>
                </a:defRPr>
              </a:pPr>
              <a:r>
                <a:rPr b="0">
                  <a:latin typeface="Symbol"/>
                  <a:ea typeface="Symbol"/>
                  <a:cs typeface="Symbol"/>
                  <a:sym typeface="Symbol"/>
                </a:rPr>
                <a:t>¯</a:t>
              </a:r>
              <a:r>
                <a:rPr>
                  <a:solidFill>
                    <a:srgbClr val="000000"/>
                  </a:solidFill>
                </a:rPr>
                <a:t> HDL cholesterol</a:t>
              </a:r>
            </a:p>
          </p:txBody>
        </p:sp>
      </p:grpSp>
      <p:sp>
        <p:nvSpPr>
          <p:cNvPr id="668" name="Line"/>
          <p:cNvSpPr/>
          <p:nvPr/>
        </p:nvSpPr>
        <p:spPr>
          <a:xfrm>
            <a:off x="5500687" y="5116512"/>
            <a:ext cx="1" cy="488951"/>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grpSp>
        <p:nvGrpSpPr>
          <p:cNvPr id="671" name="Group"/>
          <p:cNvGrpSpPr/>
          <p:nvPr/>
        </p:nvGrpSpPr>
        <p:grpSpPr>
          <a:xfrm>
            <a:off x="5876925" y="3427412"/>
            <a:ext cx="2847975" cy="709613"/>
            <a:chOff x="0" y="0"/>
            <a:chExt cx="2847975" cy="709612"/>
          </a:xfrm>
        </p:grpSpPr>
        <p:sp>
          <p:nvSpPr>
            <p:cNvPr id="669" name="Rounded Rectangle"/>
            <p:cNvSpPr/>
            <p:nvPr/>
          </p:nvSpPr>
          <p:spPr>
            <a:xfrm>
              <a:off x="0" y="0"/>
              <a:ext cx="2847975" cy="709613"/>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marL="174625" indent="-174625">
                <a:defRPr b="1"/>
              </a:pPr>
            </a:p>
          </p:txBody>
        </p:sp>
        <p:sp>
          <p:nvSpPr>
            <p:cNvPr id="670" name="↑ Apo B100 synthesis and secretion"/>
            <p:cNvSpPr txBox="1"/>
            <p:nvPr/>
          </p:nvSpPr>
          <p:spPr>
            <a:xfrm>
              <a:off x="80346" y="34626"/>
              <a:ext cx="2687283" cy="637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174625" indent="-174625">
                <a:defRPr b="1">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Apo B100 synthesis and secretion</a:t>
              </a:r>
            </a:p>
          </p:txBody>
        </p:sp>
      </p:grpSp>
      <p:sp>
        <p:nvSpPr>
          <p:cNvPr id="672" name="Line"/>
          <p:cNvSpPr/>
          <p:nvPr/>
        </p:nvSpPr>
        <p:spPr>
          <a:xfrm>
            <a:off x="5500687" y="4060825"/>
            <a:ext cx="1" cy="488950"/>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pic>
        <p:nvPicPr>
          <p:cNvPr id="673" name="image.pdf" descr="image.pdf"/>
          <p:cNvPicPr>
            <a:picLocks noChangeAspect="1"/>
          </p:cNvPicPr>
          <p:nvPr/>
        </p:nvPicPr>
        <p:blipFill>
          <a:blip r:embed="rId4">
            <a:extLst/>
          </a:blip>
          <a:stretch>
            <a:fillRect/>
          </a:stretch>
        </p:blipFill>
        <p:spPr>
          <a:xfrm>
            <a:off x="385762" y="1487487"/>
            <a:ext cx="2047876" cy="1968501"/>
          </a:xfrm>
          <a:prstGeom prst="rect">
            <a:avLst/>
          </a:prstGeom>
          <a:ln w="12700">
            <a:miter lim="400000"/>
          </a:ln>
        </p:spPr>
      </p:pic>
      <p:grpSp>
        <p:nvGrpSpPr>
          <p:cNvPr id="676" name="Group"/>
          <p:cNvGrpSpPr/>
          <p:nvPr/>
        </p:nvGrpSpPr>
        <p:grpSpPr>
          <a:xfrm>
            <a:off x="701675" y="908050"/>
            <a:ext cx="4095750" cy="630238"/>
            <a:chOff x="0" y="0"/>
            <a:chExt cx="4095750" cy="630237"/>
          </a:xfrm>
        </p:grpSpPr>
        <p:sp>
          <p:nvSpPr>
            <p:cNvPr id="674" name="Arrow"/>
            <p:cNvSpPr/>
            <p:nvPr/>
          </p:nvSpPr>
          <p:spPr>
            <a:xfrm>
              <a:off x="0" y="0"/>
              <a:ext cx="4095750" cy="630238"/>
            </a:xfrm>
            <a:prstGeom prst="rightArrow">
              <a:avLst>
                <a:gd name="adj1" fmla="val 50130"/>
                <a:gd name="adj2" fmla="val 158317"/>
              </a:avLst>
            </a:prstGeom>
            <a:solidFill>
              <a:srgbClr val="C80000"/>
            </a:solidFill>
            <a:ln w="9525" cap="flat">
              <a:solidFill>
                <a:srgbClr val="000000"/>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675" name="Insulin resistance"/>
            <p:cNvSpPr txBox="1"/>
            <p:nvPr/>
          </p:nvSpPr>
          <p:spPr>
            <a:xfrm>
              <a:off x="780120" y="139788"/>
              <a:ext cx="203529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solidFill>
                    <a:srgbClr val="FFFFFF"/>
                  </a:solidFill>
                </a:defRPr>
              </a:lvl1pPr>
            </a:lstStyle>
            <a:p>
              <a:pPr/>
              <a:r>
                <a:t>Insulin resistance</a:t>
              </a:r>
            </a:p>
          </p:txBody>
        </p:sp>
      </p:grpSp>
      <p:sp>
        <p:nvSpPr>
          <p:cNvPr id="677" name="↑ FFA"/>
          <p:cNvSpPr txBox="1"/>
          <p:nvPr/>
        </p:nvSpPr>
        <p:spPr>
          <a:xfrm>
            <a:off x="5025747" y="1050925"/>
            <a:ext cx="948294" cy="4635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85000"/>
              </a:lnSpc>
              <a:defRPr b="1" sz="2400">
                <a:solidFill>
                  <a:srgbClr val="C80000"/>
                </a:solidFill>
              </a:defRPr>
            </a:pPr>
            <a:r>
              <a:rPr b="0">
                <a:latin typeface="Symbol"/>
                <a:ea typeface="Symbol"/>
                <a:cs typeface="Symbol"/>
                <a:sym typeface="Symbol"/>
              </a:rPr>
              <a:t>­</a:t>
            </a:r>
            <a:r>
              <a:rPr>
                <a:solidFill>
                  <a:srgbClr val="000000"/>
                </a:solidFill>
              </a:rPr>
              <a:t> FFA</a:t>
            </a:r>
          </a:p>
        </p:txBody>
      </p:sp>
      <p:grpSp>
        <p:nvGrpSpPr>
          <p:cNvPr id="682" name="Group"/>
          <p:cNvGrpSpPr/>
          <p:nvPr/>
        </p:nvGrpSpPr>
        <p:grpSpPr>
          <a:xfrm>
            <a:off x="566737" y="3513137"/>
            <a:ext cx="1979613" cy="365126"/>
            <a:chOff x="0" y="0"/>
            <a:chExt cx="1979612" cy="365125"/>
          </a:xfrm>
        </p:grpSpPr>
        <p:grpSp>
          <p:nvGrpSpPr>
            <p:cNvPr id="680" name="Group"/>
            <p:cNvGrpSpPr/>
            <p:nvPr/>
          </p:nvGrpSpPr>
          <p:grpSpPr>
            <a:xfrm>
              <a:off x="0" y="0"/>
              <a:ext cx="1979613" cy="365125"/>
              <a:chOff x="0" y="0"/>
              <a:chExt cx="1979612" cy="365125"/>
            </a:xfrm>
          </p:grpSpPr>
          <p:sp>
            <p:nvSpPr>
              <p:cNvPr id="678" name="Rectangle"/>
              <p:cNvSpPr/>
              <p:nvPr/>
            </p:nvSpPr>
            <p:spPr>
              <a:xfrm>
                <a:off x="0" y="0"/>
                <a:ext cx="197961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679" name="Adipose tissue"/>
              <p:cNvSpPr txBox="1"/>
              <p:nvPr/>
            </p:nvSpPr>
            <p:spPr>
              <a:xfrm>
                <a:off x="97229" y="7231"/>
                <a:ext cx="178515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 Adipose tissue</a:t>
                </a:r>
              </a:p>
            </p:txBody>
          </p:sp>
        </p:grpSp>
        <p:sp>
          <p:nvSpPr>
            <p:cNvPr id="681" name="Triangle"/>
            <p:cNvSpPr/>
            <p:nvPr/>
          </p:nvSpPr>
          <p:spPr>
            <a:xfrm flipH="1" rot="10800000">
              <a:off x="46037" y="44449"/>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683" name="Line"/>
          <p:cNvSpPr/>
          <p:nvPr/>
        </p:nvSpPr>
        <p:spPr>
          <a:xfrm>
            <a:off x="5516562" y="1403350"/>
            <a:ext cx="1" cy="765175"/>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sp>
        <p:nvSpPr>
          <p:cNvPr id="684" name="TG: triglycerides"/>
          <p:cNvSpPr txBox="1"/>
          <p:nvPr/>
        </p:nvSpPr>
        <p:spPr>
          <a:xfrm>
            <a:off x="476250" y="5716587"/>
            <a:ext cx="1411099" cy="301524"/>
          </a:xfrm>
          <a:prstGeom prst="rect">
            <a:avLst/>
          </a:prstGeom>
          <a:solidFill>
            <a:schemeClr val="accent1"/>
          </a:solidFill>
          <a:ln w="12700">
            <a:solidFill>
              <a:srgbClr val="FFFFFF"/>
            </a:solidFill>
          </a:ln>
          <a:extLst>
            <a:ext uri="{C572A759-6A51-4108-AA02-DFA0A04FC94B}">
              <ma14:wrappingTextBoxFlag xmlns:ma14="http://schemas.microsoft.com/office/mac/drawingml/2011/main" val="1"/>
            </a:ext>
          </a:extLst>
        </p:spPr>
        <p:txBody>
          <a:bodyPr wrap="none" lIns="45719" rIns="45719">
            <a:spAutoFit/>
          </a:bodyPr>
          <a:lstStyle>
            <a:lvl1pPr>
              <a:defRPr i="1" sz="1400"/>
            </a:lvl1pPr>
          </a:lstStyle>
          <a:p>
            <a:pPr/>
            <a:r>
              <a:t>TG: triglycerides</a:t>
            </a: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Free Fatty Acids (FFA) and Glucose Production"/>
          <p:cNvSpPr txBox="1"/>
          <p:nvPr>
            <p:ph type="title"/>
          </p:nvPr>
        </p:nvSpPr>
        <p:spPr>
          <a:prstGeom prst="rect">
            <a:avLst/>
          </a:prstGeom>
        </p:spPr>
        <p:txBody>
          <a:bodyPr/>
          <a:lstStyle>
            <a:lvl1pPr>
              <a:defRPr>
                <a:solidFill>
                  <a:srgbClr val="000000"/>
                </a:solidFill>
              </a:defRPr>
            </a:lvl1pPr>
          </a:lstStyle>
          <a:p>
            <a:pPr/>
            <a:r>
              <a:t>Free Fatty Acids (FFA) and Glucose Production</a:t>
            </a:r>
          </a:p>
        </p:txBody>
      </p:sp>
      <p:pic>
        <p:nvPicPr>
          <p:cNvPr id="689" name="image.pdf" descr="image.pdf"/>
          <p:cNvPicPr>
            <a:picLocks noChangeAspect="1"/>
          </p:cNvPicPr>
          <p:nvPr/>
        </p:nvPicPr>
        <p:blipFill>
          <a:blip r:embed="rId3">
            <a:extLst/>
          </a:blip>
          <a:stretch>
            <a:fillRect/>
          </a:stretch>
        </p:blipFill>
        <p:spPr>
          <a:xfrm>
            <a:off x="1033462" y="2495550"/>
            <a:ext cx="2047876" cy="1968500"/>
          </a:xfrm>
          <a:prstGeom prst="rect">
            <a:avLst/>
          </a:prstGeom>
          <a:ln w="12700">
            <a:miter lim="400000"/>
          </a:ln>
        </p:spPr>
      </p:pic>
      <p:grpSp>
        <p:nvGrpSpPr>
          <p:cNvPr id="692" name="Group"/>
          <p:cNvGrpSpPr/>
          <p:nvPr/>
        </p:nvGrpSpPr>
        <p:grpSpPr>
          <a:xfrm>
            <a:off x="1349375" y="1916112"/>
            <a:ext cx="4095750" cy="630238"/>
            <a:chOff x="0" y="0"/>
            <a:chExt cx="4095750" cy="630237"/>
          </a:xfrm>
        </p:grpSpPr>
        <p:sp>
          <p:nvSpPr>
            <p:cNvPr id="690" name="Arrow"/>
            <p:cNvSpPr/>
            <p:nvPr/>
          </p:nvSpPr>
          <p:spPr>
            <a:xfrm>
              <a:off x="0" y="0"/>
              <a:ext cx="4095750" cy="630238"/>
            </a:xfrm>
            <a:prstGeom prst="rightArrow">
              <a:avLst>
                <a:gd name="adj1" fmla="val 50130"/>
                <a:gd name="adj2" fmla="val 158317"/>
              </a:avLst>
            </a:prstGeom>
            <a:solidFill>
              <a:srgbClr val="C80000"/>
            </a:solidFill>
            <a:ln w="9525" cap="flat">
              <a:solidFill>
                <a:srgbClr val="000000"/>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691" name="Insulin resistance"/>
            <p:cNvSpPr txBox="1"/>
            <p:nvPr/>
          </p:nvSpPr>
          <p:spPr>
            <a:xfrm>
              <a:off x="780120" y="139788"/>
              <a:ext cx="203529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solidFill>
                    <a:srgbClr val="FFFFFF"/>
                  </a:solidFill>
                </a:defRPr>
              </a:lvl1pPr>
            </a:lstStyle>
            <a:p>
              <a:pPr/>
              <a:r>
                <a:t>Insulin resistance</a:t>
              </a:r>
            </a:p>
          </p:txBody>
        </p:sp>
      </p:grpSp>
      <p:sp>
        <p:nvSpPr>
          <p:cNvPr id="693" name="↑ FFA"/>
          <p:cNvSpPr txBox="1"/>
          <p:nvPr/>
        </p:nvSpPr>
        <p:spPr>
          <a:xfrm>
            <a:off x="5673447" y="2058987"/>
            <a:ext cx="948294" cy="4635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85000"/>
              </a:lnSpc>
              <a:defRPr b="1" sz="2400">
                <a:solidFill>
                  <a:srgbClr val="C80000"/>
                </a:solidFill>
              </a:defRPr>
            </a:pPr>
            <a:r>
              <a:rPr b="0">
                <a:latin typeface="Symbol"/>
                <a:ea typeface="Symbol"/>
                <a:cs typeface="Symbol"/>
                <a:sym typeface="Symbol"/>
              </a:rPr>
              <a:t>­</a:t>
            </a:r>
            <a:r>
              <a:rPr>
                <a:solidFill>
                  <a:srgbClr val="000000"/>
                </a:solidFill>
              </a:rPr>
              <a:t> FFA</a:t>
            </a:r>
          </a:p>
        </p:txBody>
      </p:sp>
      <p:grpSp>
        <p:nvGrpSpPr>
          <p:cNvPr id="698" name="Group"/>
          <p:cNvGrpSpPr/>
          <p:nvPr/>
        </p:nvGrpSpPr>
        <p:grpSpPr>
          <a:xfrm>
            <a:off x="1214437" y="4521200"/>
            <a:ext cx="1979613" cy="365125"/>
            <a:chOff x="0" y="0"/>
            <a:chExt cx="1979612" cy="365125"/>
          </a:xfrm>
        </p:grpSpPr>
        <p:grpSp>
          <p:nvGrpSpPr>
            <p:cNvPr id="696" name="Group"/>
            <p:cNvGrpSpPr/>
            <p:nvPr/>
          </p:nvGrpSpPr>
          <p:grpSpPr>
            <a:xfrm>
              <a:off x="0" y="0"/>
              <a:ext cx="1979613" cy="365125"/>
              <a:chOff x="0" y="0"/>
              <a:chExt cx="1979612" cy="365125"/>
            </a:xfrm>
          </p:grpSpPr>
          <p:sp>
            <p:nvSpPr>
              <p:cNvPr id="694" name="Rectangle"/>
              <p:cNvSpPr/>
              <p:nvPr/>
            </p:nvSpPr>
            <p:spPr>
              <a:xfrm>
                <a:off x="0" y="0"/>
                <a:ext cx="197961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695" name="Adipose tissue"/>
              <p:cNvSpPr txBox="1"/>
              <p:nvPr/>
            </p:nvSpPr>
            <p:spPr>
              <a:xfrm>
                <a:off x="97229" y="7231"/>
                <a:ext cx="178515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 Adipose tissue</a:t>
                </a:r>
              </a:p>
            </p:txBody>
          </p:sp>
        </p:grpSp>
        <p:sp>
          <p:nvSpPr>
            <p:cNvPr id="697" name="Triangle"/>
            <p:cNvSpPr/>
            <p:nvPr/>
          </p:nvSpPr>
          <p:spPr>
            <a:xfrm flipH="1" rot="10800000">
              <a:off x="46037" y="44449"/>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699" name="Line"/>
          <p:cNvSpPr/>
          <p:nvPr/>
        </p:nvSpPr>
        <p:spPr>
          <a:xfrm>
            <a:off x="6164262" y="2411412"/>
            <a:ext cx="1" cy="765176"/>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pic>
        <p:nvPicPr>
          <p:cNvPr id="700" name="image.pdf" descr="image.pdf"/>
          <p:cNvPicPr>
            <a:picLocks noChangeAspect="1"/>
          </p:cNvPicPr>
          <p:nvPr/>
        </p:nvPicPr>
        <p:blipFill>
          <a:blip r:embed="rId4">
            <a:extLst/>
          </a:blip>
          <a:stretch>
            <a:fillRect/>
          </a:stretch>
        </p:blipFill>
        <p:spPr>
          <a:xfrm>
            <a:off x="5175250" y="3548062"/>
            <a:ext cx="2116138" cy="1384301"/>
          </a:xfrm>
          <a:prstGeom prst="rect">
            <a:avLst/>
          </a:prstGeom>
          <a:ln w="12700">
            <a:miter lim="400000"/>
          </a:ln>
        </p:spPr>
      </p:pic>
      <p:grpSp>
        <p:nvGrpSpPr>
          <p:cNvPr id="705" name="Group"/>
          <p:cNvGrpSpPr/>
          <p:nvPr/>
        </p:nvGrpSpPr>
        <p:grpSpPr>
          <a:xfrm>
            <a:off x="6389687" y="3311525"/>
            <a:ext cx="1035051" cy="365125"/>
            <a:chOff x="0" y="0"/>
            <a:chExt cx="1035050" cy="365125"/>
          </a:xfrm>
        </p:grpSpPr>
        <p:grpSp>
          <p:nvGrpSpPr>
            <p:cNvPr id="703" name="Group"/>
            <p:cNvGrpSpPr/>
            <p:nvPr/>
          </p:nvGrpSpPr>
          <p:grpSpPr>
            <a:xfrm>
              <a:off x="0" y="0"/>
              <a:ext cx="1035050" cy="365125"/>
              <a:chOff x="0" y="0"/>
              <a:chExt cx="1035050" cy="365125"/>
            </a:xfrm>
          </p:grpSpPr>
          <p:sp>
            <p:nvSpPr>
              <p:cNvPr id="701" name="Rectangle"/>
              <p:cNvSpPr/>
              <p:nvPr/>
            </p:nvSpPr>
            <p:spPr>
              <a:xfrm>
                <a:off x="0" y="0"/>
                <a:ext cx="1035050"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702" name="Liver"/>
              <p:cNvSpPr txBox="1"/>
              <p:nvPr/>
            </p:nvSpPr>
            <p:spPr>
              <a:xfrm>
                <a:off x="192262" y="7231"/>
                <a:ext cx="650526"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Liver</a:t>
                </a:r>
              </a:p>
            </p:txBody>
          </p:sp>
        </p:grpSp>
        <p:sp>
          <p:nvSpPr>
            <p:cNvPr id="704" name="Triangle"/>
            <p:cNvSpPr/>
            <p:nvPr/>
          </p:nvSpPr>
          <p:spPr>
            <a:xfrm flipH="1" rot="5400000">
              <a:off x="46831" y="169068"/>
              <a:ext cx="139701"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706" name="Shape"/>
          <p:cNvSpPr/>
          <p:nvPr/>
        </p:nvSpPr>
        <p:spPr>
          <a:xfrm flipH="1">
            <a:off x="4814887" y="3267075"/>
            <a:ext cx="3195638" cy="175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grpSp>
        <p:nvGrpSpPr>
          <p:cNvPr id="709" name="Group"/>
          <p:cNvGrpSpPr/>
          <p:nvPr/>
        </p:nvGrpSpPr>
        <p:grpSpPr>
          <a:xfrm>
            <a:off x="6343650" y="4797425"/>
            <a:ext cx="2189163" cy="406400"/>
            <a:chOff x="0" y="0"/>
            <a:chExt cx="2189162" cy="406400"/>
          </a:xfrm>
        </p:grpSpPr>
        <p:sp>
          <p:nvSpPr>
            <p:cNvPr id="707" name="Rounded Rectangle"/>
            <p:cNvSpPr/>
            <p:nvPr/>
          </p:nvSpPr>
          <p:spPr>
            <a:xfrm>
              <a:off x="0" y="0"/>
              <a:ext cx="2189163" cy="4064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708" name="↑ Glucose release"/>
            <p:cNvSpPr txBox="1"/>
            <p:nvPr/>
          </p:nvSpPr>
          <p:spPr>
            <a:xfrm>
              <a:off x="65550" y="19830"/>
              <a:ext cx="2058062" cy="370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Glucose release</a:t>
              </a:r>
            </a:p>
          </p:txBody>
        </p:sp>
      </p:gr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5" name="Group"/>
          <p:cNvGrpSpPr/>
          <p:nvPr/>
        </p:nvGrpSpPr>
        <p:grpSpPr>
          <a:xfrm>
            <a:off x="3733800" y="4002087"/>
            <a:ext cx="3609975" cy="1079501"/>
            <a:chOff x="0" y="0"/>
            <a:chExt cx="3609975" cy="1079500"/>
          </a:xfrm>
        </p:grpSpPr>
        <p:sp>
          <p:nvSpPr>
            <p:cNvPr id="713" name="Rounded Rectangle"/>
            <p:cNvSpPr/>
            <p:nvPr/>
          </p:nvSpPr>
          <p:spPr>
            <a:xfrm>
              <a:off x="0" y="0"/>
              <a:ext cx="3609975" cy="1079500"/>
            </a:xfrm>
            <a:prstGeom prst="roundRect">
              <a:avLst>
                <a:gd name="adj" fmla="val 16667"/>
              </a:avLst>
            </a:prstGeom>
            <a:solidFill>
              <a:srgbClr val="CCECFF"/>
            </a:solidFill>
            <a:ln w="28575" cap="flat">
              <a:solidFill>
                <a:srgbClr val="000000"/>
              </a:solidFill>
              <a:prstDash val="dash"/>
              <a:round/>
            </a:ln>
            <a:effectLst/>
          </p:spPr>
          <p:txBody>
            <a:bodyPr wrap="square" lIns="45719" tIns="45719" rIns="45719" bIns="45719" numCol="1" anchor="ctr">
              <a:noAutofit/>
            </a:bodyPr>
            <a:lstStyle/>
            <a:p>
              <a:pPr>
                <a:defRPr b="1"/>
              </a:pPr>
            </a:p>
          </p:txBody>
        </p:sp>
        <p:sp>
          <p:nvSpPr>
            <p:cNvPr id="714" name="Skeletal muscle cells"/>
            <p:cNvSpPr txBox="1"/>
            <p:nvPr/>
          </p:nvSpPr>
          <p:spPr>
            <a:xfrm>
              <a:off x="98395" y="97719"/>
              <a:ext cx="968311"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b="1"/>
              </a:pPr>
              <a:r>
                <a:t>Skeletal</a:t>
              </a:r>
              <a:br/>
              <a:r>
                <a:t>muscle</a:t>
              </a:r>
              <a:br/>
              <a:r>
                <a:t>cells</a:t>
              </a:r>
            </a:p>
          </p:txBody>
        </p:sp>
      </p:grpSp>
      <p:sp>
        <p:nvSpPr>
          <p:cNvPr id="716" name="Free Fatty Acids (FFA) and Muscle"/>
          <p:cNvSpPr txBox="1"/>
          <p:nvPr>
            <p:ph type="title"/>
          </p:nvPr>
        </p:nvSpPr>
        <p:spPr>
          <a:prstGeom prst="rect">
            <a:avLst/>
          </a:prstGeom>
        </p:spPr>
        <p:txBody>
          <a:bodyPr/>
          <a:lstStyle>
            <a:lvl1pPr>
              <a:defRPr>
                <a:solidFill>
                  <a:srgbClr val="000000"/>
                </a:solidFill>
              </a:defRPr>
            </a:lvl1pPr>
          </a:lstStyle>
          <a:p>
            <a:pPr/>
            <a:r>
              <a:t>Free Fatty Acids (FFA) and Muscle</a:t>
            </a:r>
          </a:p>
        </p:txBody>
      </p:sp>
      <p:sp>
        <p:nvSpPr>
          <p:cNvPr id="717" name="Intra-muscular TG"/>
          <p:cNvSpPr/>
          <p:nvPr/>
        </p:nvSpPr>
        <p:spPr>
          <a:xfrm>
            <a:off x="5003800" y="4076700"/>
            <a:ext cx="1260476" cy="893587"/>
          </a:xfrm>
          <a:prstGeom prst="rect">
            <a:avLst/>
          </a:prstGeom>
          <a:solidFill>
            <a:srgbClr val="CCECFF"/>
          </a:solidFill>
          <a:ln>
            <a:solidFill>
              <a:srgbClr val="FFFFFF"/>
            </a:solidFill>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Intra-muscular TG</a:t>
            </a:r>
          </a:p>
        </p:txBody>
      </p:sp>
      <p:sp>
        <p:nvSpPr>
          <p:cNvPr id="718" name="Line"/>
          <p:cNvSpPr/>
          <p:nvPr/>
        </p:nvSpPr>
        <p:spPr>
          <a:xfrm>
            <a:off x="5516562" y="2336800"/>
            <a:ext cx="1" cy="1530350"/>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grpSp>
        <p:nvGrpSpPr>
          <p:cNvPr id="721" name="Group"/>
          <p:cNvGrpSpPr/>
          <p:nvPr/>
        </p:nvGrpSpPr>
        <p:grpSpPr>
          <a:xfrm>
            <a:off x="4511675" y="1763712"/>
            <a:ext cx="2324100" cy="407988"/>
            <a:chOff x="0" y="0"/>
            <a:chExt cx="2324100" cy="407987"/>
          </a:xfrm>
        </p:grpSpPr>
        <p:sp>
          <p:nvSpPr>
            <p:cNvPr id="719" name="Rounded Rectangle"/>
            <p:cNvSpPr/>
            <p:nvPr/>
          </p:nvSpPr>
          <p:spPr>
            <a:xfrm>
              <a:off x="0" y="0"/>
              <a:ext cx="2324100" cy="407988"/>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lgn="ctr">
                <a:defRPr b="1"/>
              </a:pPr>
            </a:p>
          </p:txBody>
        </p:sp>
        <p:sp>
          <p:nvSpPr>
            <p:cNvPr id="720" name="Insulin resistance"/>
            <p:cNvSpPr txBox="1"/>
            <p:nvPr/>
          </p:nvSpPr>
          <p:spPr>
            <a:xfrm>
              <a:off x="65628" y="19908"/>
              <a:ext cx="2192844"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lvl1pPr>
            </a:lstStyle>
            <a:p>
              <a:pPr/>
              <a:r>
                <a:t>Insulin resistance</a:t>
              </a:r>
            </a:p>
          </p:txBody>
        </p:sp>
      </p:grpSp>
      <p:pic>
        <p:nvPicPr>
          <p:cNvPr id="722" name="image.pdf" descr="image.pdf"/>
          <p:cNvPicPr>
            <a:picLocks noChangeAspect="1"/>
          </p:cNvPicPr>
          <p:nvPr/>
        </p:nvPicPr>
        <p:blipFill>
          <a:blip r:embed="rId3">
            <a:extLst/>
          </a:blip>
          <a:stretch>
            <a:fillRect/>
          </a:stretch>
        </p:blipFill>
        <p:spPr>
          <a:xfrm>
            <a:off x="4527550" y="2516187"/>
            <a:ext cx="2103438" cy="720726"/>
          </a:xfrm>
          <a:prstGeom prst="rect">
            <a:avLst/>
          </a:prstGeom>
          <a:ln w="12700">
            <a:miter lim="400000"/>
          </a:ln>
        </p:spPr>
      </p:pic>
      <p:grpSp>
        <p:nvGrpSpPr>
          <p:cNvPr id="725" name="Group"/>
          <p:cNvGrpSpPr/>
          <p:nvPr/>
        </p:nvGrpSpPr>
        <p:grpSpPr>
          <a:xfrm>
            <a:off x="4511675" y="5319712"/>
            <a:ext cx="2189163" cy="406401"/>
            <a:chOff x="0" y="0"/>
            <a:chExt cx="2189162" cy="406400"/>
          </a:xfrm>
        </p:grpSpPr>
        <p:sp>
          <p:nvSpPr>
            <p:cNvPr id="723" name="Rounded Rectangle"/>
            <p:cNvSpPr/>
            <p:nvPr/>
          </p:nvSpPr>
          <p:spPr>
            <a:xfrm>
              <a:off x="0" y="0"/>
              <a:ext cx="2189163" cy="4064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724" name="↓ Glucose uptake"/>
            <p:cNvSpPr txBox="1"/>
            <p:nvPr/>
          </p:nvSpPr>
          <p:spPr>
            <a:xfrm>
              <a:off x="65550" y="19830"/>
              <a:ext cx="2058062" cy="370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Glucose uptake</a:t>
              </a:r>
            </a:p>
          </p:txBody>
        </p:sp>
      </p:grpSp>
      <p:grpSp>
        <p:nvGrpSpPr>
          <p:cNvPr id="730" name="Group"/>
          <p:cNvGrpSpPr/>
          <p:nvPr/>
        </p:nvGrpSpPr>
        <p:grpSpPr>
          <a:xfrm>
            <a:off x="6767512" y="2960687"/>
            <a:ext cx="1216026" cy="365126"/>
            <a:chOff x="0" y="0"/>
            <a:chExt cx="1216025" cy="365125"/>
          </a:xfrm>
        </p:grpSpPr>
        <p:grpSp>
          <p:nvGrpSpPr>
            <p:cNvPr id="728" name="Group"/>
            <p:cNvGrpSpPr/>
            <p:nvPr/>
          </p:nvGrpSpPr>
          <p:grpSpPr>
            <a:xfrm>
              <a:off x="0" y="0"/>
              <a:ext cx="1216025" cy="365125"/>
              <a:chOff x="0" y="0"/>
              <a:chExt cx="1216025" cy="365125"/>
            </a:xfrm>
          </p:grpSpPr>
          <p:sp>
            <p:nvSpPr>
              <p:cNvPr id="726" name="Rectangle"/>
              <p:cNvSpPr/>
              <p:nvPr/>
            </p:nvSpPr>
            <p:spPr>
              <a:xfrm>
                <a:off x="0" y="0"/>
                <a:ext cx="1216025"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727" name="Muscle"/>
              <p:cNvSpPr txBox="1"/>
              <p:nvPr/>
            </p:nvSpPr>
            <p:spPr>
              <a:xfrm>
                <a:off x="168449" y="7231"/>
                <a:ext cx="879127"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Muscle</a:t>
                </a:r>
              </a:p>
            </p:txBody>
          </p:sp>
        </p:grpSp>
        <p:sp>
          <p:nvSpPr>
            <p:cNvPr id="729" name="Triangle"/>
            <p:cNvSpPr/>
            <p:nvPr/>
          </p:nvSpPr>
          <p:spPr>
            <a:xfrm flipH="1" rot="10800000">
              <a:off x="41439" y="44449"/>
              <a:ext cx="162899"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pic>
        <p:nvPicPr>
          <p:cNvPr id="731" name="image.pdf" descr="image.pdf"/>
          <p:cNvPicPr>
            <a:picLocks noChangeAspect="1"/>
          </p:cNvPicPr>
          <p:nvPr/>
        </p:nvPicPr>
        <p:blipFill>
          <a:blip r:embed="rId4">
            <a:extLst/>
          </a:blip>
          <a:stretch>
            <a:fillRect/>
          </a:stretch>
        </p:blipFill>
        <p:spPr>
          <a:xfrm>
            <a:off x="385762" y="1487487"/>
            <a:ext cx="2047876" cy="1968501"/>
          </a:xfrm>
          <a:prstGeom prst="rect">
            <a:avLst/>
          </a:prstGeom>
          <a:ln w="12700">
            <a:miter lim="400000"/>
          </a:ln>
        </p:spPr>
      </p:pic>
      <p:grpSp>
        <p:nvGrpSpPr>
          <p:cNvPr id="734" name="Group"/>
          <p:cNvGrpSpPr/>
          <p:nvPr/>
        </p:nvGrpSpPr>
        <p:grpSpPr>
          <a:xfrm>
            <a:off x="701675" y="908050"/>
            <a:ext cx="4095750" cy="630238"/>
            <a:chOff x="0" y="0"/>
            <a:chExt cx="4095750" cy="630237"/>
          </a:xfrm>
        </p:grpSpPr>
        <p:sp>
          <p:nvSpPr>
            <p:cNvPr id="732" name="Arrow"/>
            <p:cNvSpPr/>
            <p:nvPr/>
          </p:nvSpPr>
          <p:spPr>
            <a:xfrm>
              <a:off x="0" y="0"/>
              <a:ext cx="4095750" cy="630238"/>
            </a:xfrm>
            <a:prstGeom prst="rightArrow">
              <a:avLst>
                <a:gd name="adj1" fmla="val 50130"/>
                <a:gd name="adj2" fmla="val 158317"/>
              </a:avLst>
            </a:prstGeom>
            <a:solidFill>
              <a:srgbClr val="C80000"/>
            </a:solidFill>
            <a:ln w="9525" cap="flat">
              <a:solidFill>
                <a:srgbClr val="000000"/>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733" name="Insulin resistance"/>
            <p:cNvSpPr txBox="1"/>
            <p:nvPr/>
          </p:nvSpPr>
          <p:spPr>
            <a:xfrm>
              <a:off x="780120" y="139788"/>
              <a:ext cx="203529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solidFill>
                    <a:srgbClr val="FFFFFF"/>
                  </a:solidFill>
                </a:defRPr>
              </a:lvl1pPr>
            </a:lstStyle>
            <a:p>
              <a:pPr/>
              <a:r>
                <a:t>Insulin resistance</a:t>
              </a:r>
            </a:p>
          </p:txBody>
        </p:sp>
      </p:grpSp>
      <p:sp>
        <p:nvSpPr>
          <p:cNvPr id="735" name="FFA"/>
          <p:cNvSpPr txBox="1"/>
          <p:nvPr/>
        </p:nvSpPr>
        <p:spPr>
          <a:xfrm>
            <a:off x="5158402" y="1055687"/>
            <a:ext cx="679808"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85000"/>
              </a:lnSpc>
              <a:defRPr b="1" sz="2400"/>
            </a:lvl1pPr>
          </a:lstStyle>
          <a:p>
            <a:pPr/>
            <a:r>
              <a:t>FFA</a:t>
            </a:r>
          </a:p>
        </p:txBody>
      </p:sp>
      <p:grpSp>
        <p:nvGrpSpPr>
          <p:cNvPr id="740" name="Group"/>
          <p:cNvGrpSpPr/>
          <p:nvPr/>
        </p:nvGrpSpPr>
        <p:grpSpPr>
          <a:xfrm>
            <a:off x="566737" y="3513137"/>
            <a:ext cx="1979613" cy="365126"/>
            <a:chOff x="0" y="0"/>
            <a:chExt cx="1979612" cy="365125"/>
          </a:xfrm>
        </p:grpSpPr>
        <p:grpSp>
          <p:nvGrpSpPr>
            <p:cNvPr id="738" name="Group"/>
            <p:cNvGrpSpPr/>
            <p:nvPr/>
          </p:nvGrpSpPr>
          <p:grpSpPr>
            <a:xfrm>
              <a:off x="0" y="0"/>
              <a:ext cx="1979613" cy="365125"/>
              <a:chOff x="0" y="0"/>
              <a:chExt cx="1979612" cy="365125"/>
            </a:xfrm>
          </p:grpSpPr>
          <p:sp>
            <p:nvSpPr>
              <p:cNvPr id="736" name="Rectangle"/>
              <p:cNvSpPr/>
              <p:nvPr/>
            </p:nvSpPr>
            <p:spPr>
              <a:xfrm>
                <a:off x="0" y="0"/>
                <a:ext cx="197961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737" name="Adipose tissue"/>
              <p:cNvSpPr txBox="1"/>
              <p:nvPr/>
            </p:nvSpPr>
            <p:spPr>
              <a:xfrm>
                <a:off x="97229" y="7231"/>
                <a:ext cx="178515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 Adipose tissue</a:t>
                </a:r>
              </a:p>
            </p:txBody>
          </p:sp>
        </p:grpSp>
        <p:sp>
          <p:nvSpPr>
            <p:cNvPr id="739" name="Triangle"/>
            <p:cNvSpPr/>
            <p:nvPr/>
          </p:nvSpPr>
          <p:spPr>
            <a:xfrm flipH="1" rot="10800000">
              <a:off x="46037" y="44449"/>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741" name="Line"/>
          <p:cNvSpPr/>
          <p:nvPr/>
        </p:nvSpPr>
        <p:spPr>
          <a:xfrm flipH="1">
            <a:off x="3762374" y="2979737"/>
            <a:ext cx="1709739" cy="1035051"/>
          </a:xfrm>
          <a:prstGeom prst="line">
            <a:avLst/>
          </a:prstGeom>
          <a:ln w="28575">
            <a:solidFill>
              <a:srgbClr val="000000"/>
            </a:solidFill>
            <a:prstDash val="dash"/>
          </a:ln>
        </p:spPr>
        <p:txBody>
          <a:bodyPr lIns="45719" rIns="45719"/>
          <a:lstStyle/>
          <a:p>
            <a:pPr/>
          </a:p>
        </p:txBody>
      </p:sp>
      <p:sp>
        <p:nvSpPr>
          <p:cNvPr id="742" name="Line"/>
          <p:cNvSpPr/>
          <p:nvPr/>
        </p:nvSpPr>
        <p:spPr>
          <a:xfrm>
            <a:off x="6057900" y="2979737"/>
            <a:ext cx="1250950" cy="1096964"/>
          </a:xfrm>
          <a:prstGeom prst="line">
            <a:avLst/>
          </a:prstGeom>
          <a:ln w="28575">
            <a:solidFill>
              <a:srgbClr val="000000"/>
            </a:solidFill>
            <a:prstDash val="dash"/>
          </a:ln>
        </p:spPr>
        <p:txBody>
          <a:bodyPr lIns="45719" rIns="45719"/>
          <a:lstStyle/>
          <a:p>
            <a:pPr/>
          </a:p>
        </p:txBody>
      </p:sp>
      <p:pic>
        <p:nvPicPr>
          <p:cNvPr id="743" name="image.pdf" descr="image.pdf"/>
          <p:cNvPicPr>
            <a:picLocks noChangeAspect="1"/>
          </p:cNvPicPr>
          <p:nvPr/>
        </p:nvPicPr>
        <p:blipFill>
          <a:blip r:embed="rId5">
            <a:extLst/>
          </a:blip>
          <a:stretch>
            <a:fillRect/>
          </a:stretch>
        </p:blipFill>
        <p:spPr>
          <a:xfrm>
            <a:off x="5472112" y="2227262"/>
            <a:ext cx="1035051" cy="1022351"/>
          </a:xfrm>
          <a:prstGeom prst="rect">
            <a:avLst/>
          </a:prstGeom>
          <a:ln w="12700">
            <a:miter lim="400000"/>
          </a:ln>
        </p:spPr>
      </p:pic>
      <p:sp>
        <p:nvSpPr>
          <p:cNvPr id="744" name="TG: triglycerides"/>
          <p:cNvSpPr txBox="1"/>
          <p:nvPr/>
        </p:nvSpPr>
        <p:spPr>
          <a:xfrm>
            <a:off x="476250" y="5716587"/>
            <a:ext cx="1411099" cy="301524"/>
          </a:xfrm>
          <a:prstGeom prst="rect">
            <a:avLst/>
          </a:prstGeom>
          <a:solidFill>
            <a:schemeClr val="accent1"/>
          </a:solidFill>
          <a:ln w="12700">
            <a:solidFill>
              <a:srgbClr val="FFFFFF"/>
            </a:solidFill>
          </a:ln>
          <a:extLst>
            <a:ext uri="{C572A759-6A51-4108-AA02-DFA0A04FC94B}">
              <ma14:wrappingTextBoxFlag xmlns:ma14="http://schemas.microsoft.com/office/mac/drawingml/2011/main" val="1"/>
            </a:ext>
          </a:extLst>
        </p:spPr>
        <p:txBody>
          <a:bodyPr wrap="none" lIns="45719" rIns="45719">
            <a:spAutoFit/>
          </a:bodyPr>
          <a:lstStyle>
            <a:lvl1pPr>
              <a:defRPr i="1" sz="1400"/>
            </a:lvl1pPr>
          </a:lstStyle>
          <a:p>
            <a:pPr/>
            <a:r>
              <a:t>TG: triglycerides</a:t>
            </a:r>
          </a:p>
        </p:txBody>
      </p:sp>
      <p:grpSp>
        <p:nvGrpSpPr>
          <p:cNvPr id="758" name="Group"/>
          <p:cNvGrpSpPr/>
          <p:nvPr/>
        </p:nvGrpSpPr>
        <p:grpSpPr>
          <a:xfrm>
            <a:off x="6551612" y="4076700"/>
            <a:ext cx="539751" cy="901700"/>
            <a:chOff x="0" y="0"/>
            <a:chExt cx="539750" cy="901700"/>
          </a:xfrm>
        </p:grpSpPr>
        <p:sp>
          <p:nvSpPr>
            <p:cNvPr id="745" name="Circle"/>
            <p:cNvSpPr/>
            <p:nvPr/>
          </p:nvSpPr>
          <p:spPr>
            <a:xfrm>
              <a:off x="0" y="107950"/>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46" name="Circle"/>
            <p:cNvSpPr/>
            <p:nvPr/>
          </p:nvSpPr>
          <p:spPr>
            <a:xfrm>
              <a:off x="107950" y="36512"/>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47" name="Circle"/>
            <p:cNvSpPr/>
            <p:nvPr/>
          </p:nvSpPr>
          <p:spPr>
            <a:xfrm>
              <a:off x="250825" y="0"/>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48" name="Circle"/>
            <p:cNvSpPr/>
            <p:nvPr/>
          </p:nvSpPr>
          <p:spPr>
            <a:xfrm>
              <a:off x="215900" y="107950"/>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49" name="Circle"/>
            <p:cNvSpPr/>
            <p:nvPr/>
          </p:nvSpPr>
          <p:spPr>
            <a:xfrm>
              <a:off x="142875" y="252412"/>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0" name="Circle"/>
            <p:cNvSpPr/>
            <p:nvPr/>
          </p:nvSpPr>
          <p:spPr>
            <a:xfrm>
              <a:off x="250825" y="325437"/>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1" name="Circle"/>
            <p:cNvSpPr/>
            <p:nvPr/>
          </p:nvSpPr>
          <p:spPr>
            <a:xfrm>
              <a:off x="323850" y="217487"/>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2" name="Circle"/>
            <p:cNvSpPr/>
            <p:nvPr/>
          </p:nvSpPr>
          <p:spPr>
            <a:xfrm>
              <a:off x="179387" y="431800"/>
              <a:ext cx="215901"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3" name="Circle"/>
            <p:cNvSpPr/>
            <p:nvPr/>
          </p:nvSpPr>
          <p:spPr>
            <a:xfrm>
              <a:off x="34925" y="396875"/>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4" name="Circle"/>
            <p:cNvSpPr/>
            <p:nvPr/>
          </p:nvSpPr>
          <p:spPr>
            <a:xfrm>
              <a:off x="107950" y="541337"/>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5" name="Circle"/>
            <p:cNvSpPr/>
            <p:nvPr/>
          </p:nvSpPr>
          <p:spPr>
            <a:xfrm>
              <a:off x="323850" y="433387"/>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6" name="Circle"/>
            <p:cNvSpPr/>
            <p:nvPr/>
          </p:nvSpPr>
          <p:spPr>
            <a:xfrm>
              <a:off x="250825" y="576262"/>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sp>
          <p:nvSpPr>
            <p:cNvPr id="757" name="Circle"/>
            <p:cNvSpPr/>
            <p:nvPr/>
          </p:nvSpPr>
          <p:spPr>
            <a:xfrm>
              <a:off x="142875" y="684212"/>
              <a:ext cx="215900" cy="217488"/>
            </a:xfrm>
            <a:prstGeom prst="ellipse">
              <a:avLst/>
            </a:prstGeom>
            <a:gradFill flip="none" rotWithShape="1">
              <a:gsLst>
                <a:gs pos="0">
                  <a:srgbClr val="F7A3AF"/>
                </a:gs>
                <a:gs pos="100000">
                  <a:srgbClr val="C80000"/>
                </a:gs>
              </a:gsLst>
              <a:path path="circle">
                <a:fillToRect l="37721" t="-19636" r="62278" b="119636"/>
              </a:path>
            </a:gradFill>
            <a:ln w="12700" cap="flat">
              <a:noFill/>
              <a:miter lim="400000"/>
            </a:ln>
            <a:effectLst/>
          </p:spPr>
          <p:txBody>
            <a:bodyPr wrap="square" lIns="45719" tIns="45719" rIns="45719" bIns="45719"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Free Fatty Acids (FFA) and Hypertension"/>
          <p:cNvSpPr txBox="1"/>
          <p:nvPr>
            <p:ph type="title"/>
          </p:nvPr>
        </p:nvSpPr>
        <p:spPr>
          <a:prstGeom prst="rect">
            <a:avLst/>
          </a:prstGeom>
        </p:spPr>
        <p:txBody>
          <a:bodyPr/>
          <a:lstStyle>
            <a:lvl1pPr>
              <a:defRPr>
                <a:solidFill>
                  <a:srgbClr val="000000"/>
                </a:solidFill>
              </a:defRPr>
            </a:lvl1pPr>
          </a:lstStyle>
          <a:p>
            <a:pPr/>
            <a:r>
              <a:t>Free Fatty Acids (FFA) and Hypertension</a:t>
            </a:r>
          </a:p>
        </p:txBody>
      </p:sp>
      <p:grpSp>
        <p:nvGrpSpPr>
          <p:cNvPr id="765" name="Group"/>
          <p:cNvGrpSpPr/>
          <p:nvPr/>
        </p:nvGrpSpPr>
        <p:grpSpPr>
          <a:xfrm>
            <a:off x="2771775" y="4824412"/>
            <a:ext cx="6046788" cy="419101"/>
            <a:chOff x="0" y="0"/>
            <a:chExt cx="6046787" cy="419100"/>
          </a:xfrm>
        </p:grpSpPr>
        <p:sp>
          <p:nvSpPr>
            <p:cNvPr id="763" name="Rounded Rectangle"/>
            <p:cNvSpPr/>
            <p:nvPr/>
          </p:nvSpPr>
          <p:spPr>
            <a:xfrm>
              <a:off x="0" y="0"/>
              <a:ext cx="6046788" cy="4191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a:pPr>
            </a:p>
          </p:txBody>
        </p:sp>
        <p:sp>
          <p:nvSpPr>
            <p:cNvPr id="764" name="↓ Relaxation – decreased nitric oxide generation"/>
            <p:cNvSpPr txBox="1"/>
            <p:nvPr/>
          </p:nvSpPr>
          <p:spPr>
            <a:xfrm>
              <a:off x="66170" y="20450"/>
              <a:ext cx="5914447" cy="370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Relaxation – decreased nitric oxide generation</a:t>
              </a:r>
            </a:p>
          </p:txBody>
        </p:sp>
      </p:grpSp>
      <p:pic>
        <p:nvPicPr>
          <p:cNvPr id="766" name="image.pdf" descr="image.pdf"/>
          <p:cNvPicPr>
            <a:picLocks noChangeAspect="1"/>
          </p:cNvPicPr>
          <p:nvPr/>
        </p:nvPicPr>
        <p:blipFill>
          <a:blip r:embed="rId3">
            <a:extLst/>
          </a:blip>
          <a:stretch>
            <a:fillRect/>
          </a:stretch>
        </p:blipFill>
        <p:spPr>
          <a:xfrm>
            <a:off x="4122737" y="3114675"/>
            <a:ext cx="2138363" cy="1125538"/>
          </a:xfrm>
          <a:prstGeom prst="rect">
            <a:avLst/>
          </a:prstGeom>
          <a:ln w="12700">
            <a:miter lim="400000"/>
          </a:ln>
        </p:spPr>
      </p:pic>
      <p:sp>
        <p:nvSpPr>
          <p:cNvPr id="767" name="Shape"/>
          <p:cNvSpPr/>
          <p:nvPr/>
        </p:nvSpPr>
        <p:spPr>
          <a:xfrm flipH="1">
            <a:off x="3986212" y="2889250"/>
            <a:ext cx="2566988" cy="1709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ln w="28575">
            <a:solidFill>
              <a:srgbClr val="FFFFFF"/>
            </a:solidFill>
          </a:ln>
        </p:spPr>
        <p:txBody>
          <a:bodyPr lIns="45719" rIns="45719"/>
          <a:lstStyle/>
          <a:p>
            <a:pPr/>
          </a:p>
        </p:txBody>
      </p:sp>
      <p:grpSp>
        <p:nvGrpSpPr>
          <p:cNvPr id="772" name="Group"/>
          <p:cNvGrpSpPr/>
          <p:nvPr/>
        </p:nvGrpSpPr>
        <p:grpSpPr>
          <a:xfrm>
            <a:off x="5022850" y="2708275"/>
            <a:ext cx="1709738" cy="365125"/>
            <a:chOff x="0" y="0"/>
            <a:chExt cx="1709737" cy="365125"/>
          </a:xfrm>
        </p:grpSpPr>
        <p:grpSp>
          <p:nvGrpSpPr>
            <p:cNvPr id="770" name="Group"/>
            <p:cNvGrpSpPr/>
            <p:nvPr/>
          </p:nvGrpSpPr>
          <p:grpSpPr>
            <a:xfrm>
              <a:off x="0" y="0"/>
              <a:ext cx="1709738" cy="365125"/>
              <a:chOff x="0" y="0"/>
              <a:chExt cx="1709737" cy="365125"/>
            </a:xfrm>
          </p:grpSpPr>
          <p:sp>
            <p:nvSpPr>
              <p:cNvPr id="768" name="Rectangle"/>
              <p:cNvSpPr/>
              <p:nvPr/>
            </p:nvSpPr>
            <p:spPr>
              <a:xfrm>
                <a:off x="0" y="0"/>
                <a:ext cx="1709738"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769" name="Vasculature"/>
              <p:cNvSpPr txBox="1"/>
              <p:nvPr/>
            </p:nvSpPr>
            <p:spPr>
              <a:xfrm>
                <a:off x="161089" y="7231"/>
                <a:ext cx="1387560"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Vasculature</a:t>
                </a:r>
              </a:p>
            </p:txBody>
          </p:sp>
        </p:grpSp>
        <p:sp>
          <p:nvSpPr>
            <p:cNvPr id="771" name="Triangle"/>
            <p:cNvSpPr/>
            <p:nvPr/>
          </p:nvSpPr>
          <p:spPr>
            <a:xfrm flipH="1" rot="5400000">
              <a:off x="53974" y="157162"/>
              <a:ext cx="163514" cy="179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grpSp>
        <p:nvGrpSpPr>
          <p:cNvPr id="775" name="Group"/>
          <p:cNvGrpSpPr/>
          <p:nvPr/>
        </p:nvGrpSpPr>
        <p:grpSpPr>
          <a:xfrm>
            <a:off x="6327775" y="3294062"/>
            <a:ext cx="2473325" cy="1319213"/>
            <a:chOff x="0" y="0"/>
            <a:chExt cx="2473325" cy="1319212"/>
          </a:xfrm>
        </p:grpSpPr>
        <p:sp>
          <p:nvSpPr>
            <p:cNvPr id="773" name="Rounded Rectangle"/>
            <p:cNvSpPr/>
            <p:nvPr/>
          </p:nvSpPr>
          <p:spPr>
            <a:xfrm>
              <a:off x="0" y="0"/>
              <a:ext cx="2473325" cy="1319213"/>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marL="174625" indent="-174625">
                <a:defRPr b="1"/>
              </a:pPr>
            </a:p>
          </p:txBody>
        </p:sp>
        <p:sp>
          <p:nvSpPr>
            <p:cNvPr id="774" name="↑ Constriction – greater response to alpha-adrenergic stimuli"/>
            <p:cNvSpPr txBox="1"/>
            <p:nvPr/>
          </p:nvSpPr>
          <p:spPr>
            <a:xfrm>
              <a:off x="110092" y="64372"/>
              <a:ext cx="2253141" cy="11706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174625" indent="-174625">
                <a:defRPr b="1">
                  <a:solidFill>
                    <a:srgbClr val="C80000"/>
                  </a:solidFill>
                </a:defRPr>
              </a:pPr>
              <a:r>
                <a:rPr b="0">
                  <a:latin typeface="Symbol"/>
                  <a:ea typeface="Symbol"/>
                  <a:cs typeface="Symbol"/>
                  <a:sym typeface="Symbol"/>
                </a:rPr>
                <a:t>­</a:t>
              </a:r>
              <a:r>
                <a:rPr b="0">
                  <a:solidFill>
                    <a:srgbClr val="000000"/>
                  </a:solidFill>
                </a:rPr>
                <a:t> </a:t>
              </a:r>
              <a:r>
                <a:rPr>
                  <a:solidFill>
                    <a:srgbClr val="000000"/>
                  </a:solidFill>
                </a:rPr>
                <a:t>Constriction –</a:t>
              </a:r>
              <a:br>
                <a:rPr>
                  <a:solidFill>
                    <a:srgbClr val="000000"/>
                  </a:solidFill>
                </a:rPr>
              </a:br>
              <a:r>
                <a:rPr>
                  <a:solidFill>
                    <a:srgbClr val="000000"/>
                  </a:solidFill>
                </a:rPr>
                <a:t>greater response to alpha-adrenergic stimuli</a:t>
              </a:r>
            </a:p>
          </p:txBody>
        </p:sp>
      </p:grpSp>
      <p:pic>
        <p:nvPicPr>
          <p:cNvPr id="776" name="image.pdf" descr="image.pdf"/>
          <p:cNvPicPr>
            <a:picLocks noChangeAspect="1"/>
          </p:cNvPicPr>
          <p:nvPr/>
        </p:nvPicPr>
        <p:blipFill>
          <a:blip r:embed="rId4">
            <a:extLst/>
          </a:blip>
          <a:stretch>
            <a:fillRect/>
          </a:stretch>
        </p:blipFill>
        <p:spPr>
          <a:xfrm>
            <a:off x="385762" y="1487487"/>
            <a:ext cx="2047876" cy="1968501"/>
          </a:xfrm>
          <a:prstGeom prst="rect">
            <a:avLst/>
          </a:prstGeom>
          <a:ln w="12700">
            <a:miter lim="400000"/>
          </a:ln>
        </p:spPr>
      </p:pic>
      <p:grpSp>
        <p:nvGrpSpPr>
          <p:cNvPr id="779" name="Group"/>
          <p:cNvGrpSpPr/>
          <p:nvPr/>
        </p:nvGrpSpPr>
        <p:grpSpPr>
          <a:xfrm>
            <a:off x="701675" y="908050"/>
            <a:ext cx="4095750" cy="630238"/>
            <a:chOff x="0" y="0"/>
            <a:chExt cx="4095750" cy="630237"/>
          </a:xfrm>
        </p:grpSpPr>
        <p:sp>
          <p:nvSpPr>
            <p:cNvPr id="777" name="Arrow"/>
            <p:cNvSpPr/>
            <p:nvPr/>
          </p:nvSpPr>
          <p:spPr>
            <a:xfrm>
              <a:off x="0" y="0"/>
              <a:ext cx="4095750" cy="630238"/>
            </a:xfrm>
            <a:prstGeom prst="rightArrow">
              <a:avLst>
                <a:gd name="adj1" fmla="val 50130"/>
                <a:gd name="adj2" fmla="val 158317"/>
              </a:avLst>
            </a:prstGeom>
            <a:solidFill>
              <a:srgbClr val="C80000"/>
            </a:solidFill>
            <a:ln w="9525" cap="flat">
              <a:solidFill>
                <a:srgbClr val="000000"/>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778" name="Insulin resistance"/>
            <p:cNvSpPr txBox="1"/>
            <p:nvPr/>
          </p:nvSpPr>
          <p:spPr>
            <a:xfrm>
              <a:off x="780120" y="139788"/>
              <a:ext cx="203529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solidFill>
                    <a:srgbClr val="FFFFFF"/>
                  </a:solidFill>
                </a:defRPr>
              </a:lvl1pPr>
            </a:lstStyle>
            <a:p>
              <a:pPr/>
              <a:r>
                <a:t>Insulin resistance</a:t>
              </a:r>
            </a:p>
          </p:txBody>
        </p:sp>
      </p:grpSp>
      <p:sp>
        <p:nvSpPr>
          <p:cNvPr id="780" name="↑ FFA"/>
          <p:cNvSpPr txBox="1"/>
          <p:nvPr/>
        </p:nvSpPr>
        <p:spPr>
          <a:xfrm>
            <a:off x="5025747" y="1050925"/>
            <a:ext cx="948294" cy="4635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85000"/>
              </a:lnSpc>
              <a:defRPr b="1" sz="2400">
                <a:solidFill>
                  <a:srgbClr val="C80000"/>
                </a:solidFill>
              </a:defRPr>
            </a:pPr>
            <a:r>
              <a:rPr b="0">
                <a:latin typeface="Symbol"/>
                <a:ea typeface="Symbol"/>
                <a:cs typeface="Symbol"/>
                <a:sym typeface="Symbol"/>
              </a:rPr>
              <a:t>­</a:t>
            </a:r>
            <a:r>
              <a:rPr>
                <a:solidFill>
                  <a:srgbClr val="000000"/>
                </a:solidFill>
              </a:rPr>
              <a:t> FFA</a:t>
            </a:r>
          </a:p>
        </p:txBody>
      </p:sp>
      <p:grpSp>
        <p:nvGrpSpPr>
          <p:cNvPr id="785" name="Group"/>
          <p:cNvGrpSpPr/>
          <p:nvPr/>
        </p:nvGrpSpPr>
        <p:grpSpPr>
          <a:xfrm>
            <a:off x="566737" y="3513137"/>
            <a:ext cx="1979613" cy="365126"/>
            <a:chOff x="0" y="0"/>
            <a:chExt cx="1979612" cy="365125"/>
          </a:xfrm>
        </p:grpSpPr>
        <p:grpSp>
          <p:nvGrpSpPr>
            <p:cNvPr id="783" name="Group"/>
            <p:cNvGrpSpPr/>
            <p:nvPr/>
          </p:nvGrpSpPr>
          <p:grpSpPr>
            <a:xfrm>
              <a:off x="0" y="0"/>
              <a:ext cx="1979613" cy="365125"/>
              <a:chOff x="0" y="0"/>
              <a:chExt cx="1979612" cy="365125"/>
            </a:xfrm>
          </p:grpSpPr>
          <p:sp>
            <p:nvSpPr>
              <p:cNvPr id="781" name="Rectangle"/>
              <p:cNvSpPr/>
              <p:nvPr/>
            </p:nvSpPr>
            <p:spPr>
              <a:xfrm>
                <a:off x="0" y="0"/>
                <a:ext cx="1979613" cy="3651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782" name="Adipose tissue"/>
              <p:cNvSpPr txBox="1"/>
              <p:nvPr/>
            </p:nvSpPr>
            <p:spPr>
              <a:xfrm>
                <a:off x="97229" y="7231"/>
                <a:ext cx="178515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a:lvl1pPr>
              </a:lstStyle>
              <a:p>
                <a:pPr/>
                <a:r>
                  <a:t> Adipose tissue</a:t>
                </a:r>
              </a:p>
            </p:txBody>
          </p:sp>
        </p:grpSp>
        <p:sp>
          <p:nvSpPr>
            <p:cNvPr id="784" name="Triangle"/>
            <p:cNvSpPr/>
            <p:nvPr/>
          </p:nvSpPr>
          <p:spPr>
            <a:xfrm flipH="1" rot="10800000">
              <a:off x="46037" y="44449"/>
              <a:ext cx="180976" cy="179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B00000"/>
            </a:solidFill>
            <a:ln w="9525" cap="flat">
              <a:solidFill>
                <a:srgbClr val="B00000"/>
              </a:solidFill>
              <a:prstDash val="solid"/>
              <a:round/>
            </a:ln>
            <a:effectLst/>
          </p:spPr>
          <p:txBody>
            <a:bodyPr wrap="square" lIns="45719" tIns="45719" rIns="45719" bIns="45719" numCol="1" anchor="ctr">
              <a:noAutofit/>
            </a:bodyPr>
            <a:lstStyle/>
            <a:p>
              <a:pPr/>
            </a:p>
          </p:txBody>
        </p:sp>
      </p:grpSp>
      <p:sp>
        <p:nvSpPr>
          <p:cNvPr id="786" name="Line"/>
          <p:cNvSpPr/>
          <p:nvPr/>
        </p:nvSpPr>
        <p:spPr>
          <a:xfrm>
            <a:off x="5516562" y="1403350"/>
            <a:ext cx="1" cy="765175"/>
          </a:xfrm>
          <a:prstGeom prst="line">
            <a:avLst/>
          </a:prstGeom>
          <a:ln w="76200">
            <a:solidFill>
              <a:srgbClr val="000000"/>
            </a:solidFill>
            <a:tailEnd type="stealth"/>
          </a:ln>
          <a:effectLst>
            <a:outerShdw sx="100000" sy="100000" kx="0" ky="0" algn="b" rotWithShape="0" blurRad="63500" dist="35921" dir="2700000">
              <a:srgbClr val="808080"/>
            </a:outerShdw>
          </a:effectLst>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hape"/>
          <p:cNvSpPr/>
          <p:nvPr/>
        </p:nvSpPr>
        <p:spPr>
          <a:xfrm>
            <a:off x="320675" y="1223962"/>
            <a:ext cx="8482013" cy="468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solidFill>
            <a:srgbClr val="FFFFFF">
              <a:alpha val="50000"/>
            </a:srgbClr>
          </a:solidFill>
          <a:ln w="28575">
            <a:solidFill>
              <a:srgbClr val="C80000"/>
            </a:solidFill>
          </a:ln>
        </p:spPr>
        <p:txBody>
          <a:bodyPr lIns="45719" rIns="45719"/>
          <a:lstStyle/>
          <a:p>
            <a:pPr/>
          </a:p>
        </p:txBody>
      </p:sp>
      <p:sp>
        <p:nvSpPr>
          <p:cNvPr id="59" name="Fat and Lean Interactions"/>
          <p:cNvSpPr txBox="1"/>
          <p:nvPr>
            <p:ph type="title"/>
          </p:nvPr>
        </p:nvSpPr>
        <p:spPr>
          <a:prstGeom prst="rect">
            <a:avLst/>
          </a:prstGeom>
        </p:spPr>
        <p:txBody>
          <a:bodyPr/>
          <a:lstStyle>
            <a:lvl1pPr>
              <a:defRPr>
                <a:solidFill>
                  <a:srgbClr val="000000"/>
                </a:solidFill>
              </a:defRPr>
            </a:lvl1pPr>
          </a:lstStyle>
          <a:p>
            <a:pPr/>
            <a:r>
              <a:t>Fat and Lean Interactions</a:t>
            </a:r>
          </a:p>
        </p:txBody>
      </p:sp>
      <p:sp>
        <p:nvSpPr>
          <p:cNvPr id="60" name="Arrow"/>
          <p:cNvSpPr/>
          <p:nvPr/>
        </p:nvSpPr>
        <p:spPr>
          <a:xfrm>
            <a:off x="3900487" y="2752725"/>
            <a:ext cx="1079501" cy="404813"/>
          </a:xfrm>
          <a:prstGeom prst="rightArrow">
            <a:avLst>
              <a:gd name="adj1" fmla="val 50000"/>
              <a:gd name="adj2" fmla="val 66667"/>
            </a:avLst>
          </a:prstGeom>
          <a:solidFill>
            <a:srgbClr val="EECF12"/>
          </a:solidFill>
          <a:ln w="12700">
            <a:miter lim="400000"/>
          </a:ln>
        </p:spPr>
        <p:txBody>
          <a:bodyPr lIns="45719" rIns="45719" anchor="ctr"/>
          <a:lstStyle/>
          <a:p>
            <a:pPr/>
          </a:p>
        </p:txBody>
      </p:sp>
      <p:grpSp>
        <p:nvGrpSpPr>
          <p:cNvPr id="63" name="Group"/>
          <p:cNvGrpSpPr/>
          <p:nvPr/>
        </p:nvGrpSpPr>
        <p:grpSpPr>
          <a:xfrm>
            <a:off x="4751387" y="998537"/>
            <a:ext cx="2835276" cy="4772026"/>
            <a:chOff x="0" y="0"/>
            <a:chExt cx="2835275" cy="4772025"/>
          </a:xfrm>
        </p:grpSpPr>
        <p:pic>
          <p:nvPicPr>
            <p:cNvPr id="61" name="image.pdf" descr="image.pdf"/>
            <p:cNvPicPr>
              <a:picLocks noChangeAspect="1"/>
            </p:cNvPicPr>
            <p:nvPr/>
          </p:nvPicPr>
          <p:blipFill>
            <a:blip r:embed="rId3">
              <a:extLst/>
            </a:blip>
            <a:stretch>
              <a:fillRect/>
            </a:stretch>
          </p:blipFill>
          <p:spPr>
            <a:xfrm>
              <a:off x="0" y="0"/>
              <a:ext cx="2835275" cy="4772025"/>
            </a:xfrm>
            <a:prstGeom prst="rect">
              <a:avLst/>
            </a:prstGeom>
            <a:ln w="12700" cap="flat">
              <a:noFill/>
              <a:miter lim="400000"/>
            </a:ln>
            <a:effectLst/>
          </p:spPr>
        </p:pic>
        <p:pic>
          <p:nvPicPr>
            <p:cNvPr id="62" name="image.pdf" descr="image.pdf"/>
            <p:cNvPicPr>
              <a:picLocks noChangeAspect="1"/>
            </p:cNvPicPr>
            <p:nvPr/>
          </p:nvPicPr>
          <p:blipFill>
            <a:blip r:embed="rId4">
              <a:extLst/>
            </a:blip>
            <a:stretch>
              <a:fillRect/>
            </a:stretch>
          </p:blipFill>
          <p:spPr>
            <a:xfrm>
              <a:off x="75935" y="66181"/>
              <a:ext cx="2698378" cy="4640824"/>
            </a:xfrm>
            <a:prstGeom prst="rect">
              <a:avLst/>
            </a:prstGeom>
            <a:ln w="12700" cap="flat">
              <a:noFill/>
              <a:miter lim="400000"/>
            </a:ln>
            <a:effectLst/>
          </p:spPr>
        </p:pic>
      </p:grpSp>
      <p:sp>
        <p:nvSpPr>
          <p:cNvPr id="64" name="Lean Body Mass"/>
          <p:cNvSpPr txBox="1"/>
          <p:nvPr/>
        </p:nvSpPr>
        <p:spPr>
          <a:xfrm>
            <a:off x="5651182" y="2244813"/>
            <a:ext cx="1035686" cy="88406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a:lvl1pPr>
          </a:lstStyle>
          <a:p>
            <a:pPr/>
            <a:r>
              <a:t>Lean Body Mass</a:t>
            </a:r>
          </a:p>
        </p:txBody>
      </p:sp>
      <p:grpSp>
        <p:nvGrpSpPr>
          <p:cNvPr id="69" name="Group"/>
          <p:cNvGrpSpPr/>
          <p:nvPr/>
        </p:nvGrpSpPr>
        <p:grpSpPr>
          <a:xfrm>
            <a:off x="2232025" y="2583403"/>
            <a:ext cx="1676400" cy="792669"/>
            <a:chOff x="0" y="0"/>
            <a:chExt cx="1676400" cy="792668"/>
          </a:xfrm>
        </p:grpSpPr>
        <p:grpSp>
          <p:nvGrpSpPr>
            <p:cNvPr id="67" name="Group"/>
            <p:cNvGrpSpPr/>
            <p:nvPr/>
          </p:nvGrpSpPr>
          <p:grpSpPr>
            <a:xfrm>
              <a:off x="198437" y="0"/>
              <a:ext cx="1477963" cy="792669"/>
              <a:chOff x="0" y="0"/>
              <a:chExt cx="1477962" cy="792668"/>
            </a:xfrm>
          </p:grpSpPr>
          <p:sp>
            <p:nvSpPr>
              <p:cNvPr id="65" name="Rectangle"/>
              <p:cNvSpPr/>
              <p:nvPr/>
            </p:nvSpPr>
            <p:spPr>
              <a:xfrm>
                <a:off x="0" y="35971"/>
                <a:ext cx="1477963" cy="720726"/>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1" sz="2400"/>
                </a:pPr>
              </a:p>
            </p:txBody>
          </p:sp>
          <p:sp>
            <p:nvSpPr>
              <p:cNvPr id="66" name="Adipose…"/>
              <p:cNvSpPr txBox="1"/>
              <p:nvPr/>
            </p:nvSpPr>
            <p:spPr>
              <a:xfrm>
                <a:off x="45719" y="0"/>
                <a:ext cx="1306524" cy="792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b="1" sz="2400"/>
                </a:pPr>
                <a:r>
                  <a:t>Adipose</a:t>
                </a:r>
              </a:p>
              <a:p>
                <a:pPr>
                  <a:defRPr b="1" sz="2400"/>
                </a:pPr>
                <a:r>
                  <a:t>tissue</a:t>
                </a:r>
              </a:p>
            </p:txBody>
          </p:sp>
        </p:grpSp>
        <p:sp>
          <p:nvSpPr>
            <p:cNvPr id="68" name="Rectangle"/>
            <p:cNvSpPr/>
            <p:nvPr/>
          </p:nvSpPr>
          <p:spPr>
            <a:xfrm>
              <a:off x="0" y="35971"/>
              <a:ext cx="192088" cy="720726"/>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Therapies that correct abnormal adipose tissue free fatty acid release may improve the metabolic abnormalities seen in upper body obesity even if weight loss is not successful."/>
          <p:cNvSpPr txBox="1"/>
          <p:nvPr>
            <p:ph type="body" sz="half" idx="1"/>
          </p:nvPr>
        </p:nvSpPr>
        <p:spPr>
          <a:xfrm>
            <a:off x="476250" y="2438400"/>
            <a:ext cx="8229600" cy="2387600"/>
          </a:xfrm>
          <a:prstGeom prst="rect">
            <a:avLst/>
          </a:prstGeom>
        </p:spPr>
        <p:txBody>
          <a:bodyPr/>
          <a:lstStyle>
            <a:lvl1pPr>
              <a:buChar char="❒"/>
            </a:lvl1pPr>
          </a:lstStyle>
          <a:p>
            <a:pPr/>
            <a:r>
              <a:t>Therapies that correct abnormal adipose tissue free fatty acid release may improve the metabolic abnormalities seen in upper body obesity even if weight loss is not successful.</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Oval"/>
          <p:cNvSpPr/>
          <p:nvPr/>
        </p:nvSpPr>
        <p:spPr>
          <a:xfrm>
            <a:off x="3446462" y="2484437"/>
            <a:ext cx="2295526" cy="2101851"/>
          </a:xfrm>
          <a:prstGeom prst="ellipse">
            <a:avLst/>
          </a:prstGeom>
          <a:solidFill>
            <a:srgbClr val="F7FCFF">
              <a:alpha val="89999"/>
            </a:srgbClr>
          </a:solidFill>
          <a:ln w="12700">
            <a:miter lim="400000"/>
          </a:ln>
          <a:effectLst>
            <a:outerShdw sx="100000" sy="100000" kx="0" ky="0" algn="b" rotWithShape="0" blurRad="63500" dist="35921" dir="2700000">
              <a:srgbClr val="808080"/>
            </a:outerShdw>
          </a:effectLst>
        </p:spPr>
        <p:txBody>
          <a:bodyPr lIns="45719" rIns="45719" anchor="ctr"/>
          <a:lstStyle/>
          <a:p>
            <a:pPr/>
          </a:p>
        </p:txBody>
      </p:sp>
      <p:sp>
        <p:nvSpPr>
          <p:cNvPr id="793" name="Shape"/>
          <p:cNvSpPr/>
          <p:nvPr/>
        </p:nvSpPr>
        <p:spPr>
          <a:xfrm flipV="1" rot="2499961">
            <a:off x="3298825" y="4319587"/>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794" name="Shape"/>
          <p:cNvSpPr/>
          <p:nvPr/>
        </p:nvSpPr>
        <p:spPr>
          <a:xfrm flipH="1" rot="18750482">
            <a:off x="3215481" y="2388393"/>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795" name="Shape"/>
          <p:cNvSpPr/>
          <p:nvPr/>
        </p:nvSpPr>
        <p:spPr>
          <a:xfrm flipV="1" rot="5436661">
            <a:off x="2858293" y="3367881"/>
            <a:ext cx="449264"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796" name="Shape"/>
          <p:cNvSpPr/>
          <p:nvPr/>
        </p:nvSpPr>
        <p:spPr>
          <a:xfrm flipV="1">
            <a:off x="4403725" y="4786312"/>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797" name="Shape"/>
          <p:cNvSpPr/>
          <p:nvPr/>
        </p:nvSpPr>
        <p:spPr>
          <a:xfrm flipH="1" flipV="1" rot="18805274">
            <a:off x="5507831" y="4371181"/>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798" name="Shape"/>
          <p:cNvSpPr/>
          <p:nvPr/>
        </p:nvSpPr>
        <p:spPr>
          <a:xfrm rot="2849518">
            <a:off x="5577681" y="2388393"/>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799" name="Shape"/>
          <p:cNvSpPr/>
          <p:nvPr/>
        </p:nvSpPr>
        <p:spPr>
          <a:xfrm>
            <a:off x="4403725" y="1893887"/>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800" name="Shape"/>
          <p:cNvSpPr/>
          <p:nvPr/>
        </p:nvSpPr>
        <p:spPr>
          <a:xfrm flipH="1" flipV="1" rot="16163339">
            <a:off x="5934868" y="3367881"/>
            <a:ext cx="449264"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808080">
              <a:alpha val="50000"/>
            </a:srgbClr>
          </a:solidFill>
          <a:ln w="12700">
            <a:miter lim="400000"/>
          </a:ln>
        </p:spPr>
        <p:txBody>
          <a:bodyPr lIns="45719" rIns="45719" anchor="ctr"/>
          <a:lstStyle/>
          <a:p>
            <a:pPr/>
          </a:p>
        </p:txBody>
      </p:sp>
      <p:sp>
        <p:nvSpPr>
          <p:cNvPr id="801" name="Shape"/>
          <p:cNvSpPr/>
          <p:nvPr/>
        </p:nvSpPr>
        <p:spPr>
          <a:xfrm flipV="1" rot="2499961">
            <a:off x="3243262" y="4324350"/>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2" name="Shape"/>
          <p:cNvSpPr/>
          <p:nvPr/>
        </p:nvSpPr>
        <p:spPr>
          <a:xfrm flipH="1" rot="18750482">
            <a:off x="3159918" y="2329656"/>
            <a:ext cx="449264"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3" name="Shape"/>
          <p:cNvSpPr/>
          <p:nvPr/>
        </p:nvSpPr>
        <p:spPr>
          <a:xfrm flipV="1" rot="5436661">
            <a:off x="2802731" y="3309143"/>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4" name="Shape"/>
          <p:cNvSpPr/>
          <p:nvPr/>
        </p:nvSpPr>
        <p:spPr>
          <a:xfrm flipV="1">
            <a:off x="4348162" y="4727575"/>
            <a:ext cx="449263" cy="476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5" name="Shape"/>
          <p:cNvSpPr/>
          <p:nvPr/>
        </p:nvSpPr>
        <p:spPr>
          <a:xfrm flipH="1" flipV="1" rot="18805274">
            <a:off x="5452268" y="4312443"/>
            <a:ext cx="449264"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6" name="Shape"/>
          <p:cNvSpPr/>
          <p:nvPr/>
        </p:nvSpPr>
        <p:spPr>
          <a:xfrm rot="2849518">
            <a:off x="5522118" y="2329656"/>
            <a:ext cx="449264"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7" name="Shape"/>
          <p:cNvSpPr/>
          <p:nvPr/>
        </p:nvSpPr>
        <p:spPr>
          <a:xfrm>
            <a:off x="4348162" y="1835150"/>
            <a:ext cx="449263" cy="476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8" name="Shape"/>
          <p:cNvSpPr/>
          <p:nvPr/>
        </p:nvSpPr>
        <p:spPr>
          <a:xfrm flipH="1" flipV="1" rot="16163339">
            <a:off x="5879306" y="3309143"/>
            <a:ext cx="449263"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36"/>
                </a:moveTo>
                <a:lnTo>
                  <a:pt x="4885" y="11736"/>
                </a:lnTo>
                <a:lnTo>
                  <a:pt x="4885" y="21600"/>
                </a:lnTo>
                <a:lnTo>
                  <a:pt x="16715" y="21600"/>
                </a:lnTo>
                <a:lnTo>
                  <a:pt x="16715" y="11736"/>
                </a:lnTo>
                <a:lnTo>
                  <a:pt x="21600" y="11736"/>
                </a:lnTo>
                <a:lnTo>
                  <a:pt x="10800" y="0"/>
                </a:lnTo>
                <a:close/>
              </a:path>
            </a:pathLst>
          </a:custGeom>
          <a:solidFill>
            <a:srgbClr val="C80000"/>
          </a:solidFill>
          <a:ln w="12700">
            <a:miter lim="400000"/>
          </a:ln>
        </p:spPr>
        <p:txBody>
          <a:bodyPr lIns="45719" rIns="45719" anchor="ctr"/>
          <a:lstStyle/>
          <a:p>
            <a:pPr/>
          </a:p>
        </p:txBody>
      </p:sp>
      <p:sp>
        <p:nvSpPr>
          <p:cNvPr id="809" name="Oval"/>
          <p:cNvSpPr/>
          <p:nvPr/>
        </p:nvSpPr>
        <p:spPr>
          <a:xfrm>
            <a:off x="3254375" y="2312987"/>
            <a:ext cx="2636838" cy="2414588"/>
          </a:xfrm>
          <a:prstGeom prst="ellipse">
            <a:avLst/>
          </a:prstGeom>
          <a:ln w="57150">
            <a:solidFill>
              <a:srgbClr val="C80000"/>
            </a:solidFill>
          </a:ln>
          <a:effectLst>
            <a:outerShdw sx="100000" sy="100000" kx="0" ky="0" algn="b" rotWithShape="0" blurRad="63500" dist="35921" dir="2700000">
              <a:srgbClr val="808080"/>
            </a:outerShdw>
          </a:effectLst>
        </p:spPr>
        <p:txBody>
          <a:bodyPr lIns="45719" rIns="45719" anchor="ctr"/>
          <a:lstStyle/>
          <a:p>
            <a:pPr/>
          </a:p>
        </p:txBody>
      </p:sp>
      <p:sp>
        <p:nvSpPr>
          <p:cNvPr id="810" name="Adipose Tissue as Endocrine Cells"/>
          <p:cNvSpPr txBox="1"/>
          <p:nvPr>
            <p:ph type="title"/>
          </p:nvPr>
        </p:nvSpPr>
        <p:spPr>
          <a:prstGeom prst="rect">
            <a:avLst/>
          </a:prstGeom>
        </p:spPr>
        <p:txBody>
          <a:bodyPr/>
          <a:lstStyle>
            <a:lvl1pPr>
              <a:defRPr>
                <a:solidFill>
                  <a:srgbClr val="000000"/>
                </a:solidFill>
              </a:defRPr>
            </a:lvl1pPr>
          </a:lstStyle>
          <a:p>
            <a:pPr/>
            <a:r>
              <a:t>Adipose Tissue as Endocrine Cells</a:t>
            </a:r>
          </a:p>
        </p:txBody>
      </p:sp>
      <p:pic>
        <p:nvPicPr>
          <p:cNvPr id="811" name="image.pdf" descr="image.pdf"/>
          <p:cNvPicPr>
            <a:picLocks noChangeAspect="1"/>
          </p:cNvPicPr>
          <p:nvPr/>
        </p:nvPicPr>
        <p:blipFill>
          <a:blip r:embed="rId3">
            <a:extLst/>
          </a:blip>
          <a:stretch>
            <a:fillRect/>
          </a:stretch>
        </p:blipFill>
        <p:spPr>
          <a:xfrm>
            <a:off x="3762375" y="2798762"/>
            <a:ext cx="1733550" cy="1436688"/>
          </a:xfrm>
          <a:prstGeom prst="rect">
            <a:avLst/>
          </a:prstGeom>
          <a:ln w="12700">
            <a:miter lim="400000"/>
          </a:ln>
        </p:spPr>
      </p:pic>
      <p:grpSp>
        <p:nvGrpSpPr>
          <p:cNvPr id="816" name="Group"/>
          <p:cNvGrpSpPr/>
          <p:nvPr/>
        </p:nvGrpSpPr>
        <p:grpSpPr>
          <a:xfrm>
            <a:off x="5976937" y="1935162"/>
            <a:ext cx="2341564" cy="449263"/>
            <a:chOff x="0" y="0"/>
            <a:chExt cx="2341562" cy="449262"/>
          </a:xfrm>
        </p:grpSpPr>
        <p:grpSp>
          <p:nvGrpSpPr>
            <p:cNvPr id="814" name="Group"/>
            <p:cNvGrpSpPr/>
            <p:nvPr/>
          </p:nvGrpSpPr>
          <p:grpSpPr>
            <a:xfrm>
              <a:off x="122239" y="0"/>
              <a:ext cx="2219324" cy="449263"/>
              <a:chOff x="0" y="0"/>
              <a:chExt cx="2219323" cy="449262"/>
            </a:xfrm>
          </p:grpSpPr>
          <p:sp>
            <p:nvSpPr>
              <p:cNvPr id="812" name="Rectangle"/>
              <p:cNvSpPr/>
              <p:nvPr/>
            </p:nvSpPr>
            <p:spPr>
              <a:xfrm>
                <a:off x="0" y="0"/>
                <a:ext cx="2219324"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13" name="Angiotensinogen"/>
              <p:cNvSpPr txBox="1"/>
              <p:nvPr/>
            </p:nvSpPr>
            <p:spPr>
              <a:xfrm>
                <a:off x="45719" y="49300"/>
                <a:ext cx="212788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Angiotensinogen</a:t>
                </a:r>
              </a:p>
            </p:txBody>
          </p:sp>
        </p:grpSp>
        <p:sp>
          <p:nvSpPr>
            <p:cNvPr id="815" name="Rectangle"/>
            <p:cNvSpPr/>
            <p:nvPr/>
          </p:nvSpPr>
          <p:spPr>
            <a:xfrm>
              <a:off x="-1" y="0"/>
              <a:ext cx="244480"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21" name="Group"/>
          <p:cNvGrpSpPr/>
          <p:nvPr/>
        </p:nvGrpSpPr>
        <p:grpSpPr>
          <a:xfrm>
            <a:off x="6443662" y="3294062"/>
            <a:ext cx="1800226" cy="449263"/>
            <a:chOff x="0" y="0"/>
            <a:chExt cx="1800224" cy="449262"/>
          </a:xfrm>
        </p:grpSpPr>
        <p:grpSp>
          <p:nvGrpSpPr>
            <p:cNvPr id="819" name="Group"/>
            <p:cNvGrpSpPr/>
            <p:nvPr/>
          </p:nvGrpSpPr>
          <p:grpSpPr>
            <a:xfrm>
              <a:off x="93979" y="0"/>
              <a:ext cx="1706246" cy="449263"/>
              <a:chOff x="0" y="0"/>
              <a:chExt cx="1706245" cy="449262"/>
            </a:xfrm>
          </p:grpSpPr>
          <p:sp>
            <p:nvSpPr>
              <p:cNvPr id="817" name="Rectangle"/>
              <p:cNvSpPr/>
              <p:nvPr/>
            </p:nvSpPr>
            <p:spPr>
              <a:xfrm>
                <a:off x="0" y="0"/>
                <a:ext cx="1706246"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18" name="Resistin"/>
              <p:cNvSpPr txBox="1"/>
              <p:nvPr/>
            </p:nvSpPr>
            <p:spPr>
              <a:xfrm>
                <a:off x="45719" y="49300"/>
                <a:ext cx="161480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Resistin</a:t>
                </a:r>
              </a:p>
            </p:txBody>
          </p:sp>
        </p:grpSp>
        <p:sp>
          <p:nvSpPr>
            <p:cNvPr id="820" name="Rectangle"/>
            <p:cNvSpPr/>
            <p:nvPr/>
          </p:nvSpPr>
          <p:spPr>
            <a:xfrm>
              <a:off x="0" y="0"/>
              <a:ext cx="187959"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26" name="Group"/>
          <p:cNvGrpSpPr/>
          <p:nvPr/>
        </p:nvGrpSpPr>
        <p:grpSpPr>
          <a:xfrm>
            <a:off x="5940424" y="4696706"/>
            <a:ext cx="1800226" cy="884063"/>
            <a:chOff x="0" y="0"/>
            <a:chExt cx="1800224" cy="884061"/>
          </a:xfrm>
        </p:grpSpPr>
        <p:grpSp>
          <p:nvGrpSpPr>
            <p:cNvPr id="824" name="Group"/>
            <p:cNvGrpSpPr/>
            <p:nvPr/>
          </p:nvGrpSpPr>
          <p:grpSpPr>
            <a:xfrm>
              <a:off x="93979" y="0"/>
              <a:ext cx="1706246" cy="884062"/>
              <a:chOff x="0" y="0"/>
              <a:chExt cx="1706245" cy="884061"/>
            </a:xfrm>
          </p:grpSpPr>
          <p:sp>
            <p:nvSpPr>
              <p:cNvPr id="822" name="Rectangle"/>
              <p:cNvSpPr/>
              <p:nvPr/>
            </p:nvSpPr>
            <p:spPr>
              <a:xfrm>
                <a:off x="0" y="27693"/>
                <a:ext cx="1706246" cy="82867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23" name="Retinol binding protein-4"/>
              <p:cNvSpPr txBox="1"/>
              <p:nvPr/>
            </p:nvSpPr>
            <p:spPr>
              <a:xfrm>
                <a:off x="45719" y="0"/>
                <a:ext cx="1614807"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Retinol binding protein-4</a:t>
                </a:r>
              </a:p>
            </p:txBody>
          </p:sp>
        </p:grpSp>
        <p:sp>
          <p:nvSpPr>
            <p:cNvPr id="825" name="Rectangle"/>
            <p:cNvSpPr/>
            <p:nvPr/>
          </p:nvSpPr>
          <p:spPr>
            <a:xfrm>
              <a:off x="0" y="27693"/>
              <a:ext cx="187959" cy="828676"/>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31" name="Group"/>
          <p:cNvGrpSpPr/>
          <p:nvPr/>
        </p:nvGrpSpPr>
        <p:grpSpPr>
          <a:xfrm>
            <a:off x="3762374" y="5265737"/>
            <a:ext cx="1800226" cy="449263"/>
            <a:chOff x="0" y="0"/>
            <a:chExt cx="1800224" cy="449262"/>
          </a:xfrm>
        </p:grpSpPr>
        <p:grpSp>
          <p:nvGrpSpPr>
            <p:cNvPr id="829" name="Group"/>
            <p:cNvGrpSpPr/>
            <p:nvPr/>
          </p:nvGrpSpPr>
          <p:grpSpPr>
            <a:xfrm>
              <a:off x="93979" y="0"/>
              <a:ext cx="1706246" cy="449263"/>
              <a:chOff x="0" y="0"/>
              <a:chExt cx="1706245" cy="449262"/>
            </a:xfrm>
          </p:grpSpPr>
          <p:sp>
            <p:nvSpPr>
              <p:cNvPr id="827" name="Rectangle"/>
              <p:cNvSpPr/>
              <p:nvPr/>
            </p:nvSpPr>
            <p:spPr>
              <a:xfrm>
                <a:off x="0" y="0"/>
                <a:ext cx="1706246"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28" name="Visfatin"/>
              <p:cNvSpPr txBox="1"/>
              <p:nvPr/>
            </p:nvSpPr>
            <p:spPr>
              <a:xfrm>
                <a:off x="45719" y="49300"/>
                <a:ext cx="161480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Visfatin</a:t>
                </a:r>
              </a:p>
            </p:txBody>
          </p:sp>
        </p:grpSp>
        <p:sp>
          <p:nvSpPr>
            <p:cNvPr id="830" name="Rectangle"/>
            <p:cNvSpPr/>
            <p:nvPr/>
          </p:nvSpPr>
          <p:spPr>
            <a:xfrm>
              <a:off x="0" y="0"/>
              <a:ext cx="187959"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36" name="Group"/>
          <p:cNvGrpSpPr/>
          <p:nvPr/>
        </p:nvGrpSpPr>
        <p:grpSpPr>
          <a:xfrm>
            <a:off x="1439862" y="4797425"/>
            <a:ext cx="1800226" cy="449263"/>
            <a:chOff x="0" y="0"/>
            <a:chExt cx="1800224" cy="449262"/>
          </a:xfrm>
        </p:grpSpPr>
        <p:grpSp>
          <p:nvGrpSpPr>
            <p:cNvPr id="834" name="Group"/>
            <p:cNvGrpSpPr/>
            <p:nvPr/>
          </p:nvGrpSpPr>
          <p:grpSpPr>
            <a:xfrm>
              <a:off x="93979" y="0"/>
              <a:ext cx="1706246" cy="449263"/>
              <a:chOff x="0" y="0"/>
              <a:chExt cx="1706245" cy="449262"/>
            </a:xfrm>
          </p:grpSpPr>
          <p:sp>
            <p:nvSpPr>
              <p:cNvPr id="832" name="Rectangle"/>
              <p:cNvSpPr/>
              <p:nvPr/>
            </p:nvSpPr>
            <p:spPr>
              <a:xfrm>
                <a:off x="0" y="0"/>
                <a:ext cx="1706246"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33" name="Interleukin-6"/>
              <p:cNvSpPr txBox="1"/>
              <p:nvPr/>
            </p:nvSpPr>
            <p:spPr>
              <a:xfrm>
                <a:off x="45719" y="49300"/>
                <a:ext cx="161480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Interleukin-6</a:t>
                </a:r>
              </a:p>
            </p:txBody>
          </p:sp>
        </p:grpSp>
        <p:sp>
          <p:nvSpPr>
            <p:cNvPr id="835" name="Rectangle"/>
            <p:cNvSpPr/>
            <p:nvPr/>
          </p:nvSpPr>
          <p:spPr>
            <a:xfrm>
              <a:off x="0" y="0"/>
              <a:ext cx="187959"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41" name="Group"/>
          <p:cNvGrpSpPr/>
          <p:nvPr/>
        </p:nvGrpSpPr>
        <p:grpSpPr>
          <a:xfrm>
            <a:off x="900112" y="3099272"/>
            <a:ext cx="1800226" cy="903931"/>
            <a:chOff x="0" y="0"/>
            <a:chExt cx="1800224" cy="903929"/>
          </a:xfrm>
        </p:grpSpPr>
        <p:grpSp>
          <p:nvGrpSpPr>
            <p:cNvPr id="839" name="Group"/>
            <p:cNvGrpSpPr/>
            <p:nvPr/>
          </p:nvGrpSpPr>
          <p:grpSpPr>
            <a:xfrm>
              <a:off x="93979" y="0"/>
              <a:ext cx="1706246" cy="903930"/>
              <a:chOff x="0" y="0"/>
              <a:chExt cx="1706245" cy="903929"/>
            </a:xfrm>
          </p:grpSpPr>
          <p:sp>
            <p:nvSpPr>
              <p:cNvPr id="837" name="Rectangle"/>
              <p:cNvSpPr/>
              <p:nvPr/>
            </p:nvSpPr>
            <p:spPr>
              <a:xfrm>
                <a:off x="0" y="42389"/>
                <a:ext cx="1706246" cy="81915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38" name="Tumor necrosis factor-α"/>
              <p:cNvSpPr txBox="1"/>
              <p:nvPr/>
            </p:nvSpPr>
            <p:spPr>
              <a:xfrm>
                <a:off x="45719" y="0"/>
                <a:ext cx="1614807" cy="9039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pPr>
                <a:r>
                  <a:t>Tumor necrosis factor-</a:t>
                </a:r>
                <a:r>
                  <a:rPr b="0">
                    <a:latin typeface="Symbol"/>
                    <a:ea typeface="Symbol"/>
                    <a:cs typeface="Symbol"/>
                    <a:sym typeface="Symbol"/>
                  </a:rPr>
                  <a:t>a</a:t>
                </a:r>
              </a:p>
            </p:txBody>
          </p:sp>
        </p:grpSp>
        <p:sp>
          <p:nvSpPr>
            <p:cNvPr id="840" name="Rectangle"/>
            <p:cNvSpPr/>
            <p:nvPr/>
          </p:nvSpPr>
          <p:spPr>
            <a:xfrm>
              <a:off x="0" y="42389"/>
              <a:ext cx="187959" cy="819151"/>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46" name="Group"/>
          <p:cNvGrpSpPr/>
          <p:nvPr/>
        </p:nvGrpSpPr>
        <p:grpSpPr>
          <a:xfrm>
            <a:off x="1403349" y="1900237"/>
            <a:ext cx="1800226" cy="449263"/>
            <a:chOff x="0" y="0"/>
            <a:chExt cx="1800224" cy="449262"/>
          </a:xfrm>
        </p:grpSpPr>
        <p:grpSp>
          <p:nvGrpSpPr>
            <p:cNvPr id="844" name="Group"/>
            <p:cNvGrpSpPr/>
            <p:nvPr/>
          </p:nvGrpSpPr>
          <p:grpSpPr>
            <a:xfrm>
              <a:off x="93979" y="0"/>
              <a:ext cx="1706246" cy="449263"/>
              <a:chOff x="0" y="0"/>
              <a:chExt cx="1706245" cy="449262"/>
            </a:xfrm>
          </p:grpSpPr>
          <p:sp>
            <p:nvSpPr>
              <p:cNvPr id="842" name="Rectangle"/>
              <p:cNvSpPr/>
              <p:nvPr/>
            </p:nvSpPr>
            <p:spPr>
              <a:xfrm>
                <a:off x="0" y="0"/>
                <a:ext cx="1706246"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843" name="Adiponectin"/>
              <p:cNvSpPr txBox="1"/>
              <p:nvPr/>
            </p:nvSpPr>
            <p:spPr>
              <a:xfrm>
                <a:off x="45719" y="49300"/>
                <a:ext cx="161480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Adiponectin</a:t>
                </a:r>
              </a:p>
            </p:txBody>
          </p:sp>
        </p:grpSp>
        <p:sp>
          <p:nvSpPr>
            <p:cNvPr id="845" name="Rectangle"/>
            <p:cNvSpPr/>
            <p:nvPr/>
          </p:nvSpPr>
          <p:spPr>
            <a:xfrm>
              <a:off x="0" y="0"/>
              <a:ext cx="187959"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grpSp>
        <p:nvGrpSpPr>
          <p:cNvPr id="851" name="Group"/>
          <p:cNvGrpSpPr/>
          <p:nvPr/>
        </p:nvGrpSpPr>
        <p:grpSpPr>
          <a:xfrm>
            <a:off x="3635374" y="1323975"/>
            <a:ext cx="1800226" cy="449263"/>
            <a:chOff x="0" y="0"/>
            <a:chExt cx="1800224" cy="449262"/>
          </a:xfrm>
        </p:grpSpPr>
        <p:grpSp>
          <p:nvGrpSpPr>
            <p:cNvPr id="849" name="Group"/>
            <p:cNvGrpSpPr/>
            <p:nvPr/>
          </p:nvGrpSpPr>
          <p:grpSpPr>
            <a:xfrm>
              <a:off x="93979" y="0"/>
              <a:ext cx="1706246" cy="449263"/>
              <a:chOff x="0" y="0"/>
              <a:chExt cx="1706245" cy="449262"/>
            </a:xfrm>
          </p:grpSpPr>
          <p:sp>
            <p:nvSpPr>
              <p:cNvPr id="847" name="Rectangle"/>
              <p:cNvSpPr/>
              <p:nvPr/>
            </p:nvSpPr>
            <p:spPr>
              <a:xfrm>
                <a:off x="0" y="0"/>
                <a:ext cx="1706246" cy="44926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000"/>
                </a:pPr>
              </a:p>
            </p:txBody>
          </p:sp>
          <p:sp>
            <p:nvSpPr>
              <p:cNvPr id="848" name="Leptin"/>
              <p:cNvSpPr txBox="1"/>
              <p:nvPr/>
            </p:nvSpPr>
            <p:spPr>
              <a:xfrm>
                <a:off x="45719" y="49300"/>
                <a:ext cx="161480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Leptin</a:t>
                </a:r>
              </a:p>
            </p:txBody>
          </p:sp>
        </p:grpSp>
        <p:sp>
          <p:nvSpPr>
            <p:cNvPr id="850" name="Rectangle"/>
            <p:cNvSpPr/>
            <p:nvPr/>
          </p:nvSpPr>
          <p:spPr>
            <a:xfrm>
              <a:off x="0" y="0"/>
              <a:ext cx="187959" cy="449263"/>
            </a:xfrm>
            <a:prstGeom prst="rect">
              <a:avLst/>
            </a:prstGeom>
            <a:solidFill>
              <a:srgbClr val="B00000"/>
            </a:solidFill>
            <a:ln w="12700" cap="flat">
              <a:noFill/>
              <a:miter lim="400000"/>
            </a:ln>
            <a:effectLst/>
          </p:spPr>
          <p:txBody>
            <a:bodyPr wrap="square" lIns="45719" tIns="45719" rIns="45719" bIns="45719" numCol="1" anchor="ctr">
              <a:noAutofit/>
            </a:bodyPr>
            <a:lstStyle/>
            <a:p>
              <a:pPr algn="ctr"/>
            </a:p>
          </p:txBody>
        </p:sp>
      </p:gr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Fat is a dynamic and varied tissue.…"/>
          <p:cNvSpPr txBox="1"/>
          <p:nvPr>
            <p:ph type="body" idx="1"/>
          </p:nvPr>
        </p:nvSpPr>
        <p:spPr>
          <a:xfrm>
            <a:off x="476250" y="1614487"/>
            <a:ext cx="8229600" cy="4035426"/>
          </a:xfrm>
          <a:prstGeom prst="rect">
            <a:avLst/>
          </a:prstGeom>
        </p:spPr>
        <p:txBody>
          <a:bodyPr/>
          <a:lstStyle/>
          <a:p>
            <a:pPr>
              <a:buChar char="❒"/>
            </a:pPr>
            <a:r>
              <a:t>Fat is a dynamic and varied tissue.</a:t>
            </a:r>
          </a:p>
          <a:p>
            <a:pPr>
              <a:buChar char="❒"/>
            </a:pPr>
            <a:r>
              <a:t>Regional differences in adipose biology affect health.</a:t>
            </a:r>
          </a:p>
          <a:p>
            <a:pPr>
              <a:buChar char="❒"/>
            </a:pPr>
            <a:r>
              <a:t>The causes of differences in body fat distribution are unknown.</a:t>
            </a:r>
          </a:p>
          <a:p>
            <a:pPr>
              <a:buChar char="❒"/>
            </a:pPr>
            <a:r>
              <a:t>The relative contributions of high free fatty acids and adipokines to adverse health is unknown.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Thank you"/>
          <p:cNvSpPr txBox="1"/>
          <p:nvPr>
            <p:ph type="body" idx="1"/>
          </p:nvPr>
        </p:nvSpPr>
        <p:spPr>
          <a:xfrm>
            <a:off x="431800" y="1268412"/>
            <a:ext cx="8231188" cy="4905376"/>
          </a:xfrm>
          <a:prstGeom prst="rect">
            <a:avLst/>
          </a:prstGeom>
        </p:spPr>
        <p:txBody>
          <a:bodyPr/>
          <a:lstStyle>
            <a:lvl1pPr marL="0" indent="0" algn="ctr">
              <a:buClrTx/>
              <a:buSzTx/>
              <a:buNone/>
            </a:lvl1pPr>
          </a:lstStyle>
          <a:p>
            <a:pPr/>
            <a:r>
              <a:t>Thank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Rectangle"/>
          <p:cNvSpPr/>
          <p:nvPr/>
        </p:nvSpPr>
        <p:spPr>
          <a:xfrm>
            <a:off x="1020762" y="1268412"/>
            <a:ext cx="7019926" cy="4545013"/>
          </a:xfrm>
          <a:prstGeom prst="rect">
            <a:avLst/>
          </a:prstGeom>
          <a:gradFill>
            <a:gsLst>
              <a:gs pos="0">
                <a:srgbClr val="FFFFFF">
                  <a:alpha val="50000"/>
                </a:srgbClr>
              </a:gs>
              <a:gs pos="100000">
                <a:srgbClr val="FFFFFF">
                  <a:alpha val="50000"/>
                </a:srgbClr>
              </a:gs>
            </a:gsLst>
            <a:lin ang="16200000"/>
          </a:gradFill>
          <a:ln w="12700">
            <a:miter lim="400000"/>
          </a:ln>
        </p:spPr>
        <p:txBody>
          <a:bodyPr lIns="45719" rIns="45719" anchor="ctr"/>
          <a:lstStyle/>
          <a:p>
            <a:pPr/>
          </a:p>
        </p:txBody>
      </p:sp>
      <p:sp>
        <p:nvSpPr>
          <p:cNvPr id="74" name="Body Fat in Humans"/>
          <p:cNvSpPr txBox="1"/>
          <p:nvPr>
            <p:ph type="title"/>
          </p:nvPr>
        </p:nvSpPr>
        <p:spPr>
          <a:prstGeom prst="rect">
            <a:avLst/>
          </a:prstGeom>
        </p:spPr>
        <p:txBody>
          <a:bodyPr/>
          <a:lstStyle/>
          <a:p>
            <a:pPr/>
            <a:r>
              <a:t>Body Fat in Humans</a:t>
            </a:r>
          </a:p>
        </p:txBody>
      </p:sp>
      <p:graphicFrame>
        <p:nvGraphicFramePr>
          <p:cNvPr id="75" name="3D Column Chart"/>
          <p:cNvGraphicFramePr/>
          <p:nvPr/>
        </p:nvGraphicFramePr>
        <p:xfrm>
          <a:off x="1555773" y="1614632"/>
          <a:ext cx="6594959" cy="3718249"/>
        </p:xfrm>
        <a:graphic xmlns:a="http://schemas.openxmlformats.org/drawingml/2006/main">
          <a:graphicData uri="http://schemas.openxmlformats.org/drawingml/2006/chart">
            <c:chart xmlns:c="http://schemas.openxmlformats.org/drawingml/2006/chart" r:id="rId3"/>
          </a:graphicData>
        </a:graphic>
      </p:graphicFrame>
      <p:sp>
        <p:nvSpPr>
          <p:cNvPr id="76" name="% body fat"/>
          <p:cNvSpPr txBox="1"/>
          <p:nvPr/>
        </p:nvSpPr>
        <p:spPr>
          <a:xfrm rot="16200000">
            <a:off x="837711" y="3152691"/>
            <a:ext cx="1259866"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a:lvl1pPr>
          </a:lstStyle>
          <a:p>
            <a:pPr/>
            <a:r>
              <a:t>% body fat</a:t>
            </a:r>
          </a:p>
        </p:txBody>
      </p:sp>
      <p:sp>
        <p:nvSpPr>
          <p:cNvPr id="77" name="Lean…"/>
          <p:cNvSpPr txBox="1"/>
          <p:nvPr/>
        </p:nvSpPr>
        <p:spPr>
          <a:xfrm>
            <a:off x="2594763" y="4976812"/>
            <a:ext cx="519124"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400"/>
            </a:pPr>
            <a:r>
              <a:t>Lean</a:t>
            </a:r>
          </a:p>
          <a:p>
            <a:pPr algn="ctr">
              <a:defRPr b="1" sz="1400"/>
            </a:pPr>
            <a:r>
              <a:t>men</a:t>
            </a:r>
          </a:p>
        </p:txBody>
      </p:sp>
      <p:sp>
        <p:nvSpPr>
          <p:cNvPr id="78" name="Lean…"/>
          <p:cNvSpPr txBox="1"/>
          <p:nvPr/>
        </p:nvSpPr>
        <p:spPr>
          <a:xfrm>
            <a:off x="3866816" y="4976812"/>
            <a:ext cx="716631"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400"/>
            </a:pPr>
            <a:r>
              <a:t>Lean</a:t>
            </a:r>
          </a:p>
          <a:p>
            <a:pPr algn="ctr">
              <a:defRPr b="1" sz="1400"/>
            </a:pPr>
            <a:r>
              <a:t>women</a:t>
            </a:r>
          </a:p>
        </p:txBody>
      </p:sp>
      <p:sp>
        <p:nvSpPr>
          <p:cNvPr id="79" name="Obese…"/>
          <p:cNvSpPr txBox="1"/>
          <p:nvPr/>
        </p:nvSpPr>
        <p:spPr>
          <a:xfrm>
            <a:off x="5288757" y="4976812"/>
            <a:ext cx="647698"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400"/>
            </a:pPr>
            <a:r>
              <a:t>Obese</a:t>
            </a:r>
          </a:p>
          <a:p>
            <a:pPr algn="ctr">
              <a:defRPr b="1" sz="1400"/>
            </a:pPr>
            <a:r>
              <a:t>men</a:t>
            </a:r>
          </a:p>
        </p:txBody>
      </p:sp>
      <p:sp>
        <p:nvSpPr>
          <p:cNvPr id="80" name="Obese…"/>
          <p:cNvSpPr txBox="1"/>
          <p:nvPr/>
        </p:nvSpPr>
        <p:spPr>
          <a:xfrm>
            <a:off x="6622716" y="4976812"/>
            <a:ext cx="716631"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400"/>
            </a:pPr>
            <a:r>
              <a:t>Obese</a:t>
            </a:r>
          </a:p>
          <a:p>
            <a:pPr algn="ctr">
              <a:defRPr b="1" sz="1400"/>
            </a:pPr>
            <a:r>
              <a:t>women</a:t>
            </a:r>
          </a:p>
        </p:txBody>
      </p:sp>
      <p:grpSp>
        <p:nvGrpSpPr>
          <p:cNvPr id="83" name="Group"/>
          <p:cNvGrpSpPr/>
          <p:nvPr/>
        </p:nvGrpSpPr>
        <p:grpSpPr>
          <a:xfrm>
            <a:off x="5364162" y="6399212"/>
            <a:ext cx="3585558" cy="360363"/>
            <a:chOff x="0" y="0"/>
            <a:chExt cx="3585557" cy="360362"/>
          </a:xfrm>
        </p:grpSpPr>
        <p:sp>
          <p:nvSpPr>
            <p:cNvPr id="81" name="Rectangle"/>
            <p:cNvSpPr/>
            <p:nvPr/>
          </p:nvSpPr>
          <p:spPr>
            <a:xfrm>
              <a:off x="0" y="0"/>
              <a:ext cx="3579813"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82" name="Adapted from Nielsen S et al. J Clin Invest 2004; 113: 1582-8"/>
            <p:cNvSpPr txBox="1"/>
            <p:nvPr/>
          </p:nvSpPr>
          <p:spPr>
            <a:xfrm>
              <a:off x="45719" y="66688"/>
              <a:ext cx="3539839"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Nielsen S et al. J Clin Invest 2004; 113: 1582-8</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9" name="Group"/>
          <p:cNvGrpSpPr/>
          <p:nvPr/>
        </p:nvGrpSpPr>
        <p:grpSpPr>
          <a:xfrm>
            <a:off x="1106487" y="1076325"/>
            <a:ext cx="7019926" cy="4827588"/>
            <a:chOff x="0" y="0"/>
            <a:chExt cx="7019925" cy="4827587"/>
          </a:xfrm>
        </p:grpSpPr>
        <p:sp>
          <p:nvSpPr>
            <p:cNvPr id="87" name="Rectangle"/>
            <p:cNvSpPr/>
            <p:nvPr/>
          </p:nvSpPr>
          <p:spPr>
            <a:xfrm>
              <a:off x="0" y="0"/>
              <a:ext cx="7019925" cy="4827588"/>
            </a:xfrm>
            <a:prstGeom prst="rect">
              <a:avLst/>
            </a:prstGeom>
            <a:gradFill flip="none" rotWithShape="1">
              <a:gsLst>
                <a:gs pos="0">
                  <a:srgbClr val="FFFFFF">
                    <a:alpha val="50000"/>
                  </a:srgbClr>
                </a:gs>
                <a:gs pos="100000">
                  <a:srgbClr val="FFFFFF">
                    <a:alpha val="50000"/>
                  </a:srgbClr>
                </a:gs>
              </a:gsLst>
              <a:lin ang="16200000" scaled="0"/>
            </a:gradFill>
            <a:ln w="12700" cap="flat">
              <a:noFill/>
              <a:miter lim="400000"/>
            </a:ln>
            <a:effectLst/>
          </p:spPr>
          <p:txBody>
            <a:bodyPr wrap="square" lIns="45719" tIns="45719" rIns="45719" bIns="45719" numCol="1" anchor="b">
              <a:noAutofit/>
            </a:bodyPr>
            <a:lstStyle/>
            <a:p>
              <a:pPr>
                <a:defRPr i="1" sz="1400"/>
              </a:pPr>
            </a:p>
          </p:txBody>
        </p:sp>
        <p:sp>
          <p:nvSpPr>
            <p:cNvPr id="88" name="SQ: subcutaneous"/>
            <p:cNvSpPr txBox="1"/>
            <p:nvPr/>
          </p:nvSpPr>
          <p:spPr>
            <a:xfrm>
              <a:off x="45719" y="4538764"/>
              <a:ext cx="6928486"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i="1" sz="1400"/>
              </a:lvl1pPr>
            </a:lstStyle>
            <a:p>
              <a:pPr/>
              <a:r>
                <a:t>SQ: subcutaneous </a:t>
              </a:r>
            </a:p>
          </p:txBody>
        </p:sp>
      </p:grpSp>
      <p:sp>
        <p:nvSpPr>
          <p:cNvPr id="90" name="Regional Body Fat in Humans: Where Is It?"/>
          <p:cNvSpPr txBox="1"/>
          <p:nvPr>
            <p:ph type="title"/>
          </p:nvPr>
        </p:nvSpPr>
        <p:spPr>
          <a:prstGeom prst="rect">
            <a:avLst/>
          </a:prstGeom>
        </p:spPr>
        <p:txBody>
          <a:bodyPr/>
          <a:lstStyle>
            <a:lvl1pPr>
              <a:defRPr>
                <a:solidFill>
                  <a:srgbClr val="000000"/>
                </a:solidFill>
              </a:defRPr>
            </a:lvl1pPr>
          </a:lstStyle>
          <a:p>
            <a:pPr/>
            <a:r>
              <a:t>Regional Body Fat in Humans: Where Is It?</a:t>
            </a:r>
          </a:p>
        </p:txBody>
      </p:sp>
      <p:graphicFrame>
        <p:nvGraphicFramePr>
          <p:cNvPr id="91" name="3D Column Chart"/>
          <p:cNvGraphicFramePr/>
          <p:nvPr/>
        </p:nvGraphicFramePr>
        <p:xfrm>
          <a:off x="1289101" y="1369896"/>
          <a:ext cx="6949110" cy="4112135"/>
        </p:xfrm>
        <a:graphic xmlns:a="http://schemas.openxmlformats.org/drawingml/2006/main">
          <a:graphicData uri="http://schemas.openxmlformats.org/drawingml/2006/chart">
            <c:chart xmlns:c="http://schemas.openxmlformats.org/drawingml/2006/chart" r:id="rId3"/>
          </a:graphicData>
        </a:graphic>
      </p:graphicFrame>
      <p:sp>
        <p:nvSpPr>
          <p:cNvPr id="92" name="% of fat in region"/>
          <p:cNvSpPr txBox="1"/>
          <p:nvPr/>
        </p:nvSpPr>
        <p:spPr>
          <a:xfrm rot="16200000">
            <a:off x="401192" y="3354347"/>
            <a:ext cx="1958279"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a:lvl1pPr>
          </a:lstStyle>
          <a:p>
            <a:pPr/>
            <a:r>
              <a:t>% of fat in region</a:t>
            </a:r>
          </a:p>
        </p:txBody>
      </p:sp>
      <p:sp>
        <p:nvSpPr>
          <p:cNvPr id="93" name="Lean men"/>
          <p:cNvSpPr txBox="1"/>
          <p:nvPr/>
        </p:nvSpPr>
        <p:spPr>
          <a:xfrm>
            <a:off x="2855595" y="5130800"/>
            <a:ext cx="1034098"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Lean men</a:t>
            </a:r>
          </a:p>
        </p:txBody>
      </p:sp>
      <p:sp>
        <p:nvSpPr>
          <p:cNvPr id="94" name="Lean women"/>
          <p:cNvSpPr txBox="1"/>
          <p:nvPr/>
        </p:nvSpPr>
        <p:spPr>
          <a:xfrm>
            <a:off x="5692819" y="5084762"/>
            <a:ext cx="1181012"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400"/>
            </a:lvl1pPr>
          </a:lstStyle>
          <a:p>
            <a:pPr/>
            <a:r>
              <a:t>Lean women</a:t>
            </a:r>
          </a:p>
        </p:txBody>
      </p:sp>
      <p:grpSp>
        <p:nvGrpSpPr>
          <p:cNvPr id="97" name="Group"/>
          <p:cNvGrpSpPr/>
          <p:nvPr/>
        </p:nvGrpSpPr>
        <p:grpSpPr>
          <a:xfrm>
            <a:off x="5327650" y="6443662"/>
            <a:ext cx="3616325" cy="360363"/>
            <a:chOff x="0" y="0"/>
            <a:chExt cx="3616325" cy="360362"/>
          </a:xfrm>
        </p:grpSpPr>
        <p:sp>
          <p:nvSpPr>
            <p:cNvPr id="95" name="Rectangle"/>
            <p:cNvSpPr/>
            <p:nvPr/>
          </p:nvSpPr>
          <p:spPr>
            <a:xfrm>
              <a:off x="0" y="0"/>
              <a:ext cx="3616325"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96" name="Adapted from Nielsen S et al. J Clin Invest 2004; 113: 1582-8"/>
            <p:cNvSpPr txBox="1"/>
            <p:nvPr/>
          </p:nvSpPr>
          <p:spPr>
            <a:xfrm>
              <a:off x="45719" y="66688"/>
              <a:ext cx="3539839"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Nielsen S et al. J Clin Invest 2004; 113: 1582-8</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3" name="Group"/>
          <p:cNvGrpSpPr/>
          <p:nvPr/>
        </p:nvGrpSpPr>
        <p:grpSpPr>
          <a:xfrm>
            <a:off x="1143000" y="1179512"/>
            <a:ext cx="7019925" cy="4827589"/>
            <a:chOff x="0" y="0"/>
            <a:chExt cx="7019925" cy="4827587"/>
          </a:xfrm>
        </p:grpSpPr>
        <p:sp>
          <p:nvSpPr>
            <p:cNvPr id="101" name="Rectangle"/>
            <p:cNvSpPr/>
            <p:nvPr/>
          </p:nvSpPr>
          <p:spPr>
            <a:xfrm>
              <a:off x="0" y="0"/>
              <a:ext cx="7019925" cy="4827588"/>
            </a:xfrm>
            <a:prstGeom prst="rect">
              <a:avLst/>
            </a:prstGeom>
            <a:gradFill flip="none" rotWithShape="1">
              <a:gsLst>
                <a:gs pos="0">
                  <a:srgbClr val="FFFFFF">
                    <a:alpha val="50000"/>
                  </a:srgbClr>
                </a:gs>
                <a:gs pos="100000">
                  <a:srgbClr val="FFFFFF">
                    <a:alpha val="50000"/>
                  </a:srgbClr>
                </a:gs>
              </a:gsLst>
              <a:lin ang="16200000" scaled="0"/>
            </a:gradFill>
            <a:ln w="12700" cap="flat">
              <a:noFill/>
              <a:miter lim="400000"/>
            </a:ln>
            <a:effectLst/>
          </p:spPr>
          <p:txBody>
            <a:bodyPr wrap="square" lIns="45719" tIns="45719" rIns="45719" bIns="45719" numCol="1" anchor="b">
              <a:noAutofit/>
            </a:bodyPr>
            <a:lstStyle/>
            <a:p>
              <a:pPr>
                <a:defRPr i="1" sz="1400"/>
              </a:pPr>
            </a:p>
          </p:txBody>
        </p:sp>
        <p:sp>
          <p:nvSpPr>
            <p:cNvPr id="102" name="SQ: subcutaneous"/>
            <p:cNvSpPr txBox="1"/>
            <p:nvPr/>
          </p:nvSpPr>
          <p:spPr>
            <a:xfrm>
              <a:off x="45719" y="4538764"/>
              <a:ext cx="15669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b">
              <a:spAutoFit/>
            </a:bodyPr>
            <a:lstStyle>
              <a:lvl1pPr>
                <a:defRPr i="1" sz="1400"/>
              </a:lvl1pPr>
            </a:lstStyle>
            <a:p>
              <a:pPr/>
              <a:r>
                <a:t>SQ: subcutaneous</a:t>
              </a:r>
            </a:p>
          </p:txBody>
        </p:sp>
      </p:grpSp>
      <p:sp>
        <p:nvSpPr>
          <p:cNvPr id="104" name="Regional Body Fat in Humans: Where Is It?"/>
          <p:cNvSpPr txBox="1"/>
          <p:nvPr>
            <p:ph type="title"/>
          </p:nvPr>
        </p:nvSpPr>
        <p:spPr>
          <a:prstGeom prst="rect">
            <a:avLst/>
          </a:prstGeom>
        </p:spPr>
        <p:txBody>
          <a:bodyPr/>
          <a:lstStyle/>
          <a:p>
            <a:pPr/>
            <a:r>
              <a:t>Regional Body Fat in Humans: Where Is It?</a:t>
            </a:r>
          </a:p>
        </p:txBody>
      </p:sp>
      <p:graphicFrame>
        <p:nvGraphicFramePr>
          <p:cNvPr id="105" name="3D Column Chart"/>
          <p:cNvGraphicFramePr/>
          <p:nvPr/>
        </p:nvGraphicFramePr>
        <p:xfrm>
          <a:off x="1356929" y="1551662"/>
          <a:ext cx="6469204" cy="3874688"/>
        </p:xfrm>
        <a:graphic xmlns:a="http://schemas.openxmlformats.org/drawingml/2006/main">
          <a:graphicData uri="http://schemas.openxmlformats.org/drawingml/2006/chart">
            <c:chart xmlns:c="http://schemas.openxmlformats.org/drawingml/2006/chart" r:id="rId3"/>
          </a:graphicData>
        </a:graphic>
      </p:graphicFrame>
      <p:sp>
        <p:nvSpPr>
          <p:cNvPr id="106" name="% of fat in region"/>
          <p:cNvSpPr txBox="1"/>
          <p:nvPr/>
        </p:nvSpPr>
        <p:spPr>
          <a:xfrm rot="16200000">
            <a:off x="445642" y="3263860"/>
            <a:ext cx="195827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a:lvl1pPr>
          </a:lstStyle>
          <a:p>
            <a:pPr/>
            <a:r>
              <a:t>% of fat in region</a:t>
            </a:r>
          </a:p>
        </p:txBody>
      </p:sp>
      <p:sp>
        <p:nvSpPr>
          <p:cNvPr id="107" name="Obese men"/>
          <p:cNvSpPr txBox="1"/>
          <p:nvPr/>
        </p:nvSpPr>
        <p:spPr>
          <a:xfrm>
            <a:off x="2322195" y="5072062"/>
            <a:ext cx="1034098"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Obese men</a:t>
            </a:r>
          </a:p>
        </p:txBody>
      </p:sp>
      <p:sp>
        <p:nvSpPr>
          <p:cNvPr id="108" name="Lower body obese women"/>
          <p:cNvSpPr txBox="1"/>
          <p:nvPr/>
        </p:nvSpPr>
        <p:spPr>
          <a:xfrm>
            <a:off x="5743257" y="5072062"/>
            <a:ext cx="1335724"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Lower body obese women</a:t>
            </a:r>
          </a:p>
        </p:txBody>
      </p:sp>
      <p:sp>
        <p:nvSpPr>
          <p:cNvPr id="109" name="Upper body obese women"/>
          <p:cNvSpPr txBox="1"/>
          <p:nvPr/>
        </p:nvSpPr>
        <p:spPr>
          <a:xfrm>
            <a:off x="3987482" y="5072062"/>
            <a:ext cx="1303974"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Upper body obese women</a:t>
            </a:r>
          </a:p>
        </p:txBody>
      </p:sp>
      <p:grpSp>
        <p:nvGrpSpPr>
          <p:cNvPr id="112" name="Group"/>
          <p:cNvGrpSpPr/>
          <p:nvPr/>
        </p:nvGrpSpPr>
        <p:grpSpPr>
          <a:xfrm>
            <a:off x="5292725" y="6443662"/>
            <a:ext cx="3651250" cy="360363"/>
            <a:chOff x="0" y="0"/>
            <a:chExt cx="3651250" cy="360362"/>
          </a:xfrm>
        </p:grpSpPr>
        <p:sp>
          <p:nvSpPr>
            <p:cNvPr id="110" name="Rectangle"/>
            <p:cNvSpPr/>
            <p:nvPr/>
          </p:nvSpPr>
          <p:spPr>
            <a:xfrm>
              <a:off x="0" y="0"/>
              <a:ext cx="3651250" cy="360363"/>
            </a:xfrm>
            <a:prstGeom prst="rect">
              <a:avLst/>
            </a:prstGeom>
            <a:solidFill>
              <a:srgbClr val="D8ECEA">
                <a:alpha val="88999"/>
              </a:srgbClr>
            </a:solidFill>
            <a:ln w="9525" cap="flat">
              <a:solidFill>
                <a:schemeClr val="accent1"/>
              </a:solidFill>
              <a:prstDash val="solid"/>
              <a:round/>
            </a:ln>
            <a:effectLst/>
          </p:spPr>
          <p:txBody>
            <a:bodyPr wrap="square" lIns="45719" tIns="45719" rIns="45719" bIns="45719" numCol="1" anchor="ctr">
              <a:noAutofit/>
            </a:bodyPr>
            <a:lstStyle/>
            <a:p>
              <a:pPr>
                <a:defRPr sz="1000"/>
              </a:pPr>
            </a:p>
          </p:txBody>
        </p:sp>
        <p:sp>
          <p:nvSpPr>
            <p:cNvPr id="111" name="Adapted from Nielsen S et al. J Clin Invest 2004; 113: 1582-8"/>
            <p:cNvSpPr txBox="1"/>
            <p:nvPr/>
          </p:nvSpPr>
          <p:spPr>
            <a:xfrm>
              <a:off x="45719" y="66688"/>
              <a:ext cx="3539839"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defRPr sz="1000"/>
              </a:lvl1pPr>
            </a:lstStyle>
            <a:p>
              <a:pPr/>
              <a:r>
                <a:t>Adapted from Nielsen S et al. J Clin Invest 2004; 113: 1582-8</a:t>
              </a: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Virtually all fatty acids originate from dietary triglyceride fatty acids.…"/>
          <p:cNvSpPr txBox="1"/>
          <p:nvPr>
            <p:ph type="body" idx="1"/>
          </p:nvPr>
        </p:nvSpPr>
        <p:spPr>
          <a:xfrm>
            <a:off x="476250" y="1841500"/>
            <a:ext cx="8229600" cy="3581400"/>
          </a:xfrm>
          <a:prstGeom prst="rect">
            <a:avLst/>
          </a:prstGeom>
        </p:spPr>
        <p:txBody>
          <a:bodyPr/>
          <a:lstStyle/>
          <a:p>
            <a:pPr marL="401052" indent="-401052">
              <a:lnSpc>
                <a:spcPct val="120000"/>
              </a:lnSpc>
              <a:buClrTx/>
              <a:buAutoNum type="arabicPeriod" startAt="1"/>
            </a:pPr>
            <a:r>
              <a:t>Virtually all fatty acids originate from dietary triglyceride fatty acids.</a:t>
            </a:r>
          </a:p>
          <a:p>
            <a:pPr marL="401052" indent="-401052">
              <a:lnSpc>
                <a:spcPct val="120000"/>
              </a:lnSpc>
              <a:buClrTx/>
              <a:buAutoNum type="arabicPeriod" startAt="1"/>
            </a:pPr>
            <a:r>
              <a:t>Long-term storage site is adipose tissue.</a:t>
            </a:r>
          </a:p>
          <a:p>
            <a:pPr marL="401052" indent="-401052">
              <a:lnSpc>
                <a:spcPct val="120000"/>
              </a:lnSpc>
              <a:buClrTx/>
              <a:buAutoNum type="arabicPeriod" startAt="1"/>
            </a:pPr>
            <a:r>
              <a:t>Regulated release of fatty acids as free fatty acids provides the majority of lipid fuel for post-absorptive adults.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Fatty Acid Metabolism in Humans"/>
          <p:cNvSpPr txBox="1"/>
          <p:nvPr>
            <p:ph type="title"/>
          </p:nvPr>
        </p:nvSpPr>
        <p:spPr>
          <a:prstGeom prst="rect">
            <a:avLst/>
          </a:prstGeom>
        </p:spPr>
        <p:txBody>
          <a:bodyPr/>
          <a:lstStyle>
            <a:lvl1pPr>
              <a:defRPr>
                <a:solidFill>
                  <a:srgbClr val="000000"/>
                </a:solidFill>
              </a:defRPr>
            </a:lvl1pPr>
          </a:lstStyle>
          <a:p>
            <a:pPr/>
            <a:r>
              <a:t>Fatty Acid Metabolism in Humans</a:t>
            </a:r>
          </a:p>
        </p:txBody>
      </p:sp>
      <p:grpSp>
        <p:nvGrpSpPr>
          <p:cNvPr id="121" name="Group"/>
          <p:cNvGrpSpPr/>
          <p:nvPr/>
        </p:nvGrpSpPr>
        <p:grpSpPr>
          <a:xfrm>
            <a:off x="7092950" y="3652837"/>
            <a:ext cx="1909763" cy="911226"/>
            <a:chOff x="0" y="0"/>
            <a:chExt cx="1909762" cy="911225"/>
          </a:xfrm>
        </p:grpSpPr>
        <p:sp>
          <p:nvSpPr>
            <p:cNvPr id="119" name="Rounded Rectangle"/>
            <p:cNvSpPr/>
            <p:nvPr/>
          </p:nvSpPr>
          <p:spPr>
            <a:xfrm>
              <a:off x="0" y="0"/>
              <a:ext cx="1909763" cy="911225"/>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lgn="ctr">
                <a:spcBef>
                  <a:spcPts val="1000"/>
                </a:spcBef>
                <a:defRPr b="1" sz="2400"/>
              </a:pPr>
            </a:p>
          </p:txBody>
        </p:sp>
        <p:sp>
          <p:nvSpPr>
            <p:cNvPr id="120" name="Oxidation 100 gm"/>
            <p:cNvSpPr txBox="1"/>
            <p:nvPr/>
          </p:nvSpPr>
          <p:spPr>
            <a:xfrm>
              <a:off x="90184" y="44464"/>
              <a:ext cx="1729395" cy="792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pPr>
              <a:r>
                <a:t>Oxidation</a:t>
              </a:r>
              <a:br/>
              <a:r>
                <a:t>100 gm</a:t>
              </a:r>
            </a:p>
          </p:txBody>
        </p:sp>
      </p:grpSp>
      <p:pic>
        <p:nvPicPr>
          <p:cNvPr id="122" name="image.pdf" descr="image.pdf"/>
          <p:cNvPicPr>
            <a:picLocks noChangeAspect="1"/>
          </p:cNvPicPr>
          <p:nvPr/>
        </p:nvPicPr>
        <p:blipFill>
          <a:blip r:embed="rId3">
            <a:extLst/>
          </a:blip>
          <a:stretch>
            <a:fillRect/>
          </a:stretch>
        </p:blipFill>
        <p:spPr>
          <a:xfrm>
            <a:off x="7272337" y="2303462"/>
            <a:ext cx="1612901" cy="1298576"/>
          </a:xfrm>
          <a:prstGeom prst="rect">
            <a:avLst/>
          </a:prstGeom>
          <a:ln w="12700">
            <a:miter lim="400000"/>
          </a:ln>
        </p:spPr>
      </p:pic>
      <p:grpSp>
        <p:nvGrpSpPr>
          <p:cNvPr id="125" name="Group"/>
          <p:cNvGrpSpPr/>
          <p:nvPr/>
        </p:nvGrpSpPr>
        <p:grpSpPr>
          <a:xfrm>
            <a:off x="184150" y="2595562"/>
            <a:ext cx="2247900" cy="506413"/>
            <a:chOff x="0" y="0"/>
            <a:chExt cx="2247900" cy="506412"/>
          </a:xfrm>
        </p:grpSpPr>
        <p:sp>
          <p:nvSpPr>
            <p:cNvPr id="123" name="Rounded Rectangle"/>
            <p:cNvSpPr/>
            <p:nvPr/>
          </p:nvSpPr>
          <p:spPr>
            <a:xfrm>
              <a:off x="0" y="0"/>
              <a:ext cx="2247900" cy="506413"/>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sz="2400"/>
              </a:pPr>
            </a:p>
          </p:txBody>
        </p:sp>
        <p:sp>
          <p:nvSpPr>
            <p:cNvPr id="124" name="TG fatty acids"/>
            <p:cNvSpPr txBox="1"/>
            <p:nvPr/>
          </p:nvSpPr>
          <p:spPr>
            <a:xfrm>
              <a:off x="70430" y="24711"/>
              <a:ext cx="2119721"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lvl1pPr>
            </a:lstStyle>
            <a:p>
              <a:pPr/>
              <a:r>
                <a:t>TG fatty acids</a:t>
              </a:r>
            </a:p>
          </p:txBody>
        </p:sp>
      </p:grpSp>
      <p:grpSp>
        <p:nvGrpSpPr>
          <p:cNvPr id="128" name="Group"/>
          <p:cNvGrpSpPr/>
          <p:nvPr/>
        </p:nvGrpSpPr>
        <p:grpSpPr>
          <a:xfrm>
            <a:off x="190500" y="4297362"/>
            <a:ext cx="2238375" cy="777876"/>
            <a:chOff x="0" y="0"/>
            <a:chExt cx="2238375" cy="777875"/>
          </a:xfrm>
        </p:grpSpPr>
        <p:sp>
          <p:nvSpPr>
            <p:cNvPr id="126" name="Rounded Rectangle"/>
            <p:cNvSpPr/>
            <p:nvPr/>
          </p:nvSpPr>
          <p:spPr>
            <a:xfrm>
              <a:off x="0" y="0"/>
              <a:ext cx="2238375" cy="777875"/>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lgn="ctr">
                <a:defRPr b="1" sz="2000"/>
              </a:pPr>
            </a:p>
          </p:txBody>
        </p:sp>
        <p:sp>
          <p:nvSpPr>
            <p:cNvPr id="127" name="Chylomicron TG 100 gm"/>
            <p:cNvSpPr txBox="1"/>
            <p:nvPr/>
          </p:nvSpPr>
          <p:spPr>
            <a:xfrm>
              <a:off x="79270" y="37957"/>
              <a:ext cx="2079835" cy="667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2000"/>
              </a:pPr>
              <a:r>
                <a:t>Chylomicron TG</a:t>
              </a:r>
              <a:br/>
              <a:r>
                <a:t>100 gm</a:t>
              </a:r>
            </a:p>
          </p:txBody>
        </p:sp>
      </p:grpSp>
      <p:grpSp>
        <p:nvGrpSpPr>
          <p:cNvPr id="132" name="Group"/>
          <p:cNvGrpSpPr/>
          <p:nvPr/>
        </p:nvGrpSpPr>
        <p:grpSpPr>
          <a:xfrm>
            <a:off x="762000" y="3338512"/>
            <a:ext cx="457201" cy="913226"/>
            <a:chOff x="0" y="0"/>
            <a:chExt cx="457200" cy="913225"/>
          </a:xfrm>
        </p:grpSpPr>
        <p:sp>
          <p:nvSpPr>
            <p:cNvPr id="129" name="Shape"/>
            <p:cNvSpPr/>
            <p:nvPr/>
          </p:nvSpPr>
          <p:spPr>
            <a:xfrm>
              <a:off x="0" y="0"/>
              <a:ext cx="457201" cy="913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3454"/>
                    <a:pt x="0" y="7714"/>
                  </a:cubicBezTo>
                  <a:lnTo>
                    <a:pt x="0" y="12122"/>
                  </a:lnTo>
                  <a:cubicBezTo>
                    <a:pt x="0" y="15392"/>
                    <a:pt x="5770" y="18306"/>
                    <a:pt x="14400" y="19396"/>
                  </a:cubicBezTo>
                  <a:lnTo>
                    <a:pt x="14400" y="21600"/>
                  </a:lnTo>
                  <a:lnTo>
                    <a:pt x="21600" y="17633"/>
                  </a:lnTo>
                  <a:lnTo>
                    <a:pt x="14400" y="12784"/>
                  </a:lnTo>
                  <a:lnTo>
                    <a:pt x="14400" y="14987"/>
                  </a:lnTo>
                  <a:cubicBezTo>
                    <a:pt x="7890" y="14165"/>
                    <a:pt x="2873" y="12282"/>
                    <a:pt x="900" y="9918"/>
                  </a:cubicBezTo>
                  <a:lnTo>
                    <a:pt x="900" y="9918"/>
                  </a:lnTo>
                  <a:cubicBezTo>
                    <a:pt x="3630" y="6649"/>
                    <a:pt x="12048" y="4408"/>
                    <a:pt x="21600" y="4408"/>
                  </a:cubicBezTo>
                  <a:close/>
                </a:path>
              </a:pathLst>
            </a:custGeom>
            <a:solidFill>
              <a:srgbClr val="C8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130" name="Shape"/>
            <p:cNvSpPr/>
            <p:nvPr/>
          </p:nvSpPr>
          <p:spPr>
            <a:xfrm>
              <a:off x="0" y="0"/>
              <a:ext cx="457201" cy="4193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7522"/>
                    <a:pt x="0" y="16800"/>
                  </a:cubicBezTo>
                  <a:cubicBezTo>
                    <a:pt x="0" y="18425"/>
                    <a:pt x="303" y="20042"/>
                    <a:pt x="900" y="21600"/>
                  </a:cubicBezTo>
                  <a:lnTo>
                    <a:pt x="900" y="21600"/>
                  </a:lnTo>
                  <a:cubicBezTo>
                    <a:pt x="3630" y="14480"/>
                    <a:pt x="12048" y="9600"/>
                    <a:pt x="21600" y="9600"/>
                  </a:cubicBezTo>
                  <a:close/>
                </a:path>
              </a:pathLst>
            </a:custGeom>
            <a:solidFill>
              <a:srgbClr val="A00000"/>
            </a:solidFill>
            <a:ln w="12700" cap="flat">
              <a:noFill/>
              <a:miter lim="400000"/>
            </a:ln>
            <a:effectLst/>
          </p:spPr>
          <p:txBody>
            <a:bodyPr wrap="square" lIns="45719" tIns="45719" rIns="45719" bIns="45719" numCol="1" anchor="ctr">
              <a:noAutofit/>
            </a:bodyPr>
            <a:lstStyle/>
            <a:p>
              <a:pPr/>
            </a:p>
          </p:txBody>
        </p:sp>
        <p:sp>
          <p:nvSpPr>
            <p:cNvPr id="131" name="Line"/>
            <p:cNvSpPr/>
            <p:nvPr/>
          </p:nvSpPr>
          <p:spPr>
            <a:xfrm>
              <a:off x="0" y="326151"/>
              <a:ext cx="19058" cy="93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315"/>
                    <a:pt x="7276" y="14590"/>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p>
          </p:txBody>
        </p:sp>
      </p:grpSp>
      <p:grpSp>
        <p:nvGrpSpPr>
          <p:cNvPr id="135" name="Group"/>
          <p:cNvGrpSpPr/>
          <p:nvPr/>
        </p:nvGrpSpPr>
        <p:grpSpPr>
          <a:xfrm>
            <a:off x="5854700" y="4395787"/>
            <a:ext cx="823913" cy="508001"/>
            <a:chOff x="0" y="0"/>
            <a:chExt cx="823912" cy="508000"/>
          </a:xfrm>
        </p:grpSpPr>
        <p:sp>
          <p:nvSpPr>
            <p:cNvPr id="133" name="Rounded Rectangle"/>
            <p:cNvSpPr/>
            <p:nvPr/>
          </p:nvSpPr>
          <p:spPr>
            <a:xfrm>
              <a:off x="0" y="0"/>
              <a:ext cx="823913" cy="508000"/>
            </a:xfrm>
            <a:prstGeom prst="roundRect">
              <a:avLst>
                <a:gd name="adj" fmla="val 16667"/>
              </a:avLst>
            </a:prstGeom>
            <a:solidFill>
              <a:srgbClr val="CCECFF"/>
            </a:solidFill>
            <a:ln w="9525" cap="flat">
              <a:solidFill>
                <a:srgbClr val="FFFFFF"/>
              </a:solidFill>
              <a:prstDash val="solid"/>
              <a:round/>
            </a:ln>
            <a:effectLst/>
          </p:spPr>
          <p:txBody>
            <a:bodyPr wrap="square" lIns="45719" tIns="45719" rIns="45719" bIns="45719" numCol="1" anchor="t">
              <a:noAutofit/>
            </a:bodyPr>
            <a:lstStyle/>
            <a:p>
              <a:pPr>
                <a:defRPr b="1" sz="2400"/>
              </a:pPr>
            </a:p>
          </p:txBody>
        </p:sp>
        <p:sp>
          <p:nvSpPr>
            <p:cNvPr id="134" name="FFA"/>
            <p:cNvSpPr txBox="1"/>
            <p:nvPr/>
          </p:nvSpPr>
          <p:spPr>
            <a:xfrm>
              <a:off x="70508" y="24788"/>
              <a:ext cx="679808"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lvl1pPr>
            </a:lstStyle>
            <a:p>
              <a:pPr/>
              <a:r>
                <a:t>FFA</a:t>
              </a:r>
            </a:p>
          </p:txBody>
        </p:sp>
      </p:grpSp>
      <p:pic>
        <p:nvPicPr>
          <p:cNvPr id="136" name="image.pdf" descr="image.pdf"/>
          <p:cNvPicPr>
            <a:picLocks noChangeAspect="1"/>
          </p:cNvPicPr>
          <p:nvPr/>
        </p:nvPicPr>
        <p:blipFill>
          <a:blip r:embed="rId4">
            <a:extLst/>
          </a:blip>
          <a:stretch>
            <a:fillRect/>
          </a:stretch>
        </p:blipFill>
        <p:spPr>
          <a:xfrm>
            <a:off x="5607050" y="2393950"/>
            <a:ext cx="1660525" cy="2046288"/>
          </a:xfrm>
          <a:prstGeom prst="rect">
            <a:avLst/>
          </a:prstGeom>
          <a:ln w="12700">
            <a:miter lim="400000"/>
          </a:ln>
        </p:spPr>
      </p:pic>
      <p:pic>
        <p:nvPicPr>
          <p:cNvPr id="137" name="image.pdf" descr="image.pdf"/>
          <p:cNvPicPr>
            <a:picLocks noChangeAspect="1"/>
          </p:cNvPicPr>
          <p:nvPr/>
        </p:nvPicPr>
        <p:blipFill>
          <a:blip r:embed="rId5">
            <a:extLst/>
          </a:blip>
          <a:stretch>
            <a:fillRect/>
          </a:stretch>
        </p:blipFill>
        <p:spPr>
          <a:xfrm>
            <a:off x="1962150" y="2393950"/>
            <a:ext cx="1622425" cy="2160588"/>
          </a:xfrm>
          <a:prstGeom prst="rect">
            <a:avLst/>
          </a:prstGeom>
          <a:ln w="12700">
            <a:miter lim="400000"/>
          </a:ln>
        </p:spPr>
      </p:pic>
      <p:pic>
        <p:nvPicPr>
          <p:cNvPr id="138" name="image.pdf" descr="image.pdf"/>
          <p:cNvPicPr>
            <a:picLocks noChangeAspect="1"/>
          </p:cNvPicPr>
          <p:nvPr/>
        </p:nvPicPr>
        <p:blipFill>
          <a:blip r:embed="rId6">
            <a:extLst/>
          </a:blip>
          <a:stretch>
            <a:fillRect/>
          </a:stretch>
        </p:blipFill>
        <p:spPr>
          <a:xfrm>
            <a:off x="522287" y="908050"/>
            <a:ext cx="1597026" cy="1643063"/>
          </a:xfrm>
          <a:prstGeom prst="rect">
            <a:avLst/>
          </a:prstGeom>
          <a:ln w="12700">
            <a:miter lim="400000"/>
          </a:ln>
        </p:spPr>
      </p:pic>
      <p:pic>
        <p:nvPicPr>
          <p:cNvPr id="139" name="image.pdf" descr="image.pdf"/>
          <p:cNvPicPr>
            <a:picLocks noChangeAspect="1"/>
          </p:cNvPicPr>
          <p:nvPr/>
        </p:nvPicPr>
        <p:blipFill>
          <a:blip r:embed="rId7">
            <a:extLst/>
          </a:blip>
          <a:stretch>
            <a:fillRect/>
          </a:stretch>
        </p:blipFill>
        <p:spPr>
          <a:xfrm>
            <a:off x="3762375" y="3921125"/>
            <a:ext cx="1395413" cy="1341438"/>
          </a:xfrm>
          <a:prstGeom prst="rect">
            <a:avLst/>
          </a:prstGeom>
          <a:ln w="12700">
            <a:miter lim="400000"/>
          </a:ln>
        </p:spPr>
      </p:pic>
      <p:grpSp>
        <p:nvGrpSpPr>
          <p:cNvPr id="144" name="Group"/>
          <p:cNvGrpSpPr/>
          <p:nvPr/>
        </p:nvGrpSpPr>
        <p:grpSpPr>
          <a:xfrm>
            <a:off x="3581400" y="1447800"/>
            <a:ext cx="2025650" cy="811213"/>
            <a:chOff x="0" y="0"/>
            <a:chExt cx="2025650" cy="811212"/>
          </a:xfrm>
        </p:grpSpPr>
        <p:grpSp>
          <p:nvGrpSpPr>
            <p:cNvPr id="142" name="Group"/>
            <p:cNvGrpSpPr/>
            <p:nvPr/>
          </p:nvGrpSpPr>
          <p:grpSpPr>
            <a:xfrm>
              <a:off x="180975" y="0"/>
              <a:ext cx="1844675" cy="811213"/>
              <a:chOff x="0" y="0"/>
              <a:chExt cx="1844675" cy="811212"/>
            </a:xfrm>
          </p:grpSpPr>
          <p:sp>
            <p:nvSpPr>
              <p:cNvPr id="140" name="Rectangle"/>
              <p:cNvSpPr/>
              <p:nvPr/>
            </p:nvSpPr>
            <p:spPr>
              <a:xfrm>
                <a:off x="0" y="0"/>
                <a:ext cx="1844675" cy="81121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1400"/>
                </a:pPr>
              </a:p>
            </p:txBody>
          </p:sp>
          <p:sp>
            <p:nvSpPr>
              <p:cNvPr id="141" name="Direct Oxidation…"/>
              <p:cNvSpPr txBox="1"/>
              <p:nvPr/>
            </p:nvSpPr>
            <p:spPr>
              <a:xfrm>
                <a:off x="57318" y="13290"/>
                <a:ext cx="1730039" cy="784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pPr>
                <a:r>
                  <a:t>Direct Oxidation </a:t>
                </a:r>
              </a:p>
              <a:p>
                <a:pPr algn="ctr">
                  <a:defRPr b="1" sz="1600"/>
                </a:pPr>
                <a:r>
                  <a:t>CO</a:t>
                </a:r>
                <a:r>
                  <a:rPr baseline="-25000"/>
                  <a:t>2</a:t>
                </a:r>
                <a:r>
                  <a:t> + H</a:t>
                </a:r>
                <a:r>
                  <a:rPr baseline="-25000"/>
                  <a:t>2</a:t>
                </a:r>
                <a:r>
                  <a:t>O</a:t>
                </a:r>
              </a:p>
              <a:p>
                <a:pPr algn="ctr">
                  <a:defRPr b="1" sz="1400"/>
                </a:pPr>
                <a:r>
                  <a:t>(20-70 gm)</a:t>
                </a:r>
              </a:p>
            </p:txBody>
          </p:sp>
        </p:grpSp>
        <p:sp>
          <p:nvSpPr>
            <p:cNvPr id="143" name="Rectangle"/>
            <p:cNvSpPr/>
            <p:nvPr/>
          </p:nvSpPr>
          <p:spPr>
            <a:xfrm>
              <a:off x="0" y="0"/>
              <a:ext cx="192088" cy="8096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149" name="Group"/>
          <p:cNvGrpSpPr/>
          <p:nvPr/>
        </p:nvGrpSpPr>
        <p:grpSpPr>
          <a:xfrm>
            <a:off x="3581400" y="5318125"/>
            <a:ext cx="2025650" cy="811213"/>
            <a:chOff x="0" y="0"/>
            <a:chExt cx="2025650" cy="811212"/>
          </a:xfrm>
        </p:grpSpPr>
        <p:grpSp>
          <p:nvGrpSpPr>
            <p:cNvPr id="147" name="Group"/>
            <p:cNvGrpSpPr/>
            <p:nvPr/>
          </p:nvGrpSpPr>
          <p:grpSpPr>
            <a:xfrm>
              <a:off x="180975" y="0"/>
              <a:ext cx="1844675" cy="811213"/>
              <a:chOff x="0" y="0"/>
              <a:chExt cx="1844675" cy="811212"/>
            </a:xfrm>
          </p:grpSpPr>
          <p:sp>
            <p:nvSpPr>
              <p:cNvPr id="145" name="Rectangle"/>
              <p:cNvSpPr/>
              <p:nvPr/>
            </p:nvSpPr>
            <p:spPr>
              <a:xfrm>
                <a:off x="0" y="0"/>
                <a:ext cx="1844675" cy="81121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a:pPr>
              </a:p>
            </p:txBody>
          </p:sp>
          <p:sp>
            <p:nvSpPr>
              <p:cNvPr id="146" name="Adipose tissue…"/>
              <p:cNvSpPr txBox="1"/>
              <p:nvPr/>
            </p:nvSpPr>
            <p:spPr>
              <a:xfrm>
                <a:off x="57275" y="96925"/>
                <a:ext cx="1730125"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a:pPr>
                <a:r>
                  <a:t>Adipose tissue</a:t>
                </a:r>
              </a:p>
              <a:p>
                <a:pPr algn="ctr">
                  <a:defRPr b="1"/>
                </a:pPr>
                <a:r>
                  <a:t>(30-80 gm)</a:t>
                </a:r>
              </a:p>
            </p:txBody>
          </p:sp>
        </p:grpSp>
        <p:sp>
          <p:nvSpPr>
            <p:cNvPr id="148" name="Rectangle"/>
            <p:cNvSpPr/>
            <p:nvPr/>
          </p:nvSpPr>
          <p:spPr>
            <a:xfrm>
              <a:off x="0" y="0"/>
              <a:ext cx="192088" cy="8096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152" name="Group"/>
          <p:cNvGrpSpPr/>
          <p:nvPr/>
        </p:nvGrpSpPr>
        <p:grpSpPr>
          <a:xfrm>
            <a:off x="250825" y="5408612"/>
            <a:ext cx="2224088" cy="576263"/>
            <a:chOff x="0" y="0"/>
            <a:chExt cx="2224087" cy="576262"/>
          </a:xfrm>
        </p:grpSpPr>
        <p:sp>
          <p:nvSpPr>
            <p:cNvPr id="150" name="Rectangle"/>
            <p:cNvSpPr/>
            <p:nvPr/>
          </p:nvSpPr>
          <p:spPr>
            <a:xfrm>
              <a:off x="0" y="0"/>
              <a:ext cx="2224088" cy="576263"/>
            </a:xfrm>
            <a:prstGeom prst="rect">
              <a:avLst/>
            </a:prstGeom>
            <a:solidFill>
              <a:schemeClr val="accent1">
                <a:alpha val="50000"/>
              </a:schemeClr>
            </a:solidFill>
            <a:ln w="9525" cap="flat">
              <a:solidFill>
                <a:srgbClr val="FFFFFF"/>
              </a:solidFill>
              <a:prstDash val="solid"/>
              <a:round/>
            </a:ln>
            <a:effectLst/>
          </p:spPr>
          <p:txBody>
            <a:bodyPr wrap="square" lIns="45719" tIns="45719" rIns="45719" bIns="45719" numCol="1" anchor="ctr">
              <a:noAutofit/>
            </a:bodyPr>
            <a:lstStyle/>
            <a:p>
              <a:pPr>
                <a:defRPr i="1" sz="1600"/>
              </a:pPr>
            </a:p>
          </p:txBody>
        </p:sp>
        <p:sp>
          <p:nvSpPr>
            <p:cNvPr id="151" name="FFA: free fatty acids…"/>
            <p:cNvSpPr txBox="1"/>
            <p:nvPr/>
          </p:nvSpPr>
          <p:spPr>
            <a:xfrm>
              <a:off x="45719" y="17135"/>
              <a:ext cx="1907145" cy="5419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i="1" sz="1600"/>
              </a:pPr>
              <a:r>
                <a:t>FFA: free fatty acids</a:t>
              </a:r>
            </a:p>
            <a:p>
              <a:pPr>
                <a:defRPr i="1" sz="1600"/>
              </a:pPr>
              <a:r>
                <a:t>TG: triglycerides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500" fill="hold"/>
                                        <p:tgtEl>
                                          <p:spTgt spid="138"/>
                                        </p:tgtEl>
                                        <p:attrNameLst>
                                          <p:attrName>ppt_x</p:attrName>
                                        </p:attrNameLst>
                                      </p:cBhvr>
                                      <p:tavLst>
                                        <p:tav tm="0">
                                          <p:val>
                                            <p:strVal val="0-#ppt_w/2"/>
                                          </p:val>
                                        </p:tav>
                                        <p:tav tm="100000">
                                          <p:val>
                                            <p:strVal val="#ppt_x"/>
                                          </p:val>
                                        </p:tav>
                                      </p:tavLst>
                                    </p:anim>
                                    <p:anim calcmode="lin" valueType="num">
                                      <p:cBhvr>
                                        <p:cTn id="8"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2" grpId="2" fill="hold">
                                  <p:stCondLst>
                                    <p:cond delay="0"/>
                                  </p:stCondLst>
                                  <p:iterate type="el" backwards="0">
                                    <p:tmAbs val="0"/>
                                  </p:iterate>
                                  <p:childTnLst>
                                    <p:set>
                                      <p:cBhvr>
                                        <p:cTn id="12" fill="hold"/>
                                        <p:tgtEl>
                                          <p:spTgt spid="125"/>
                                        </p:tgtEl>
                                        <p:attrNameLst>
                                          <p:attrName>style.visibility</p:attrName>
                                        </p:attrNameLst>
                                      </p:cBhvr>
                                      <p:to>
                                        <p:strVal val="visible"/>
                                      </p:to>
                                    </p:set>
                                    <p:animEffect filter="wipe(up)" transition="in">
                                      <p:cBhvr>
                                        <p:cTn id="13" dur="500"/>
                                        <p:tgtEl>
                                          <p:spTgt spid="125"/>
                                        </p:tgtEl>
                                      </p:cBhvr>
                                    </p:animEffect>
                                  </p:childTnLst>
                                </p:cTn>
                              </p:par>
                            </p:childTnLst>
                          </p:cTn>
                        </p:par>
                        <p:par>
                          <p:cTn id="14" fill="hold">
                            <p:stCondLst>
                              <p:cond delay="500"/>
                            </p:stCondLst>
                            <p:childTnLst>
                              <p:par>
                                <p:cTn id="15" presetClass="entr" nodeType="afterEffect" presetSubtype="1" presetID="22" grpId="3" fill="hold">
                                  <p:stCondLst>
                                    <p:cond delay="0"/>
                                  </p:stCondLst>
                                  <p:iterate type="el" backwards="0">
                                    <p:tmAbs val="0"/>
                                  </p:iterate>
                                  <p:childTnLst>
                                    <p:set>
                                      <p:cBhvr>
                                        <p:cTn id="16" fill="hold"/>
                                        <p:tgtEl>
                                          <p:spTgt spid="132"/>
                                        </p:tgtEl>
                                        <p:attrNameLst>
                                          <p:attrName>style.visibility</p:attrName>
                                        </p:attrNameLst>
                                      </p:cBhvr>
                                      <p:to>
                                        <p:strVal val="visible"/>
                                      </p:to>
                                    </p:set>
                                    <p:animEffect filter="wipe(up)" transition="in">
                                      <p:cBhvr>
                                        <p:cTn id="17" dur="500"/>
                                        <p:tgtEl>
                                          <p:spTgt spid="132"/>
                                        </p:tgtEl>
                                      </p:cBhvr>
                                    </p:animEffect>
                                  </p:childTnLst>
                                </p:cTn>
                              </p:par>
                            </p:childTnLst>
                          </p:cTn>
                        </p:par>
                        <p:par>
                          <p:cTn id="18" fill="hold">
                            <p:stCondLst>
                              <p:cond delay="1000"/>
                            </p:stCondLst>
                            <p:childTnLst>
                              <p:par>
                                <p:cTn id="19" presetClass="entr" nodeType="afterEffect" presetSubtype="1" presetID="22" grpId="4" fill="hold">
                                  <p:stCondLst>
                                    <p:cond delay="0"/>
                                  </p:stCondLst>
                                  <p:iterate type="el" backwards="0">
                                    <p:tmAbs val="0"/>
                                  </p:iterate>
                                  <p:childTnLst>
                                    <p:set>
                                      <p:cBhvr>
                                        <p:cTn id="20" fill="hold"/>
                                        <p:tgtEl>
                                          <p:spTgt spid="128"/>
                                        </p:tgtEl>
                                        <p:attrNameLst>
                                          <p:attrName>style.visibility</p:attrName>
                                        </p:attrNameLst>
                                      </p:cBhvr>
                                      <p:to>
                                        <p:strVal val="visible"/>
                                      </p:to>
                                    </p:set>
                                    <p:animEffect filter="wipe(up)" transition="in">
                                      <p:cBhvr>
                                        <p:cTn id="21" dur="500"/>
                                        <p:tgtEl>
                                          <p:spTgt spid="128"/>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5" fill="hold">
                                  <p:stCondLst>
                                    <p:cond delay="0"/>
                                  </p:stCondLst>
                                  <p:iterate type="el" backwards="0">
                                    <p:tmAbs val="0"/>
                                  </p:iterate>
                                  <p:childTnLst>
                                    <p:set>
                                      <p:cBhvr>
                                        <p:cTn id="25" fill="hold"/>
                                        <p:tgtEl>
                                          <p:spTgt spid="137"/>
                                        </p:tgtEl>
                                        <p:attrNameLst>
                                          <p:attrName>style.visibility</p:attrName>
                                        </p:attrNameLst>
                                      </p:cBhvr>
                                      <p:to>
                                        <p:strVal val="visible"/>
                                      </p:to>
                                    </p:set>
                                    <p:animEffect filter="wipe(left)" transition="in">
                                      <p:cBhvr>
                                        <p:cTn id="26" dur="500"/>
                                        <p:tgtEl>
                                          <p:spTgt spid="137"/>
                                        </p:tgtEl>
                                      </p:cBhvr>
                                    </p:animEffect>
                                  </p:childTnLst>
                                </p:cTn>
                              </p:par>
                            </p:childTnLst>
                          </p:cTn>
                        </p:par>
                        <p:par>
                          <p:cTn id="27" fill="hold">
                            <p:stCondLst>
                              <p:cond delay="500"/>
                            </p:stCondLst>
                            <p:childTnLst>
                              <p:par>
                                <p:cTn id="28" presetClass="entr" nodeType="afterEffect" presetSubtype="8" presetID="22" grpId="6" fill="hold">
                                  <p:stCondLst>
                                    <p:cond delay="0"/>
                                  </p:stCondLst>
                                  <p:iterate type="el" backwards="0">
                                    <p:tmAbs val="0"/>
                                  </p:iterate>
                                  <p:childTnLst>
                                    <p:set>
                                      <p:cBhvr>
                                        <p:cTn id="29" fill="hold"/>
                                        <p:tgtEl>
                                          <p:spTgt spid="139"/>
                                        </p:tgtEl>
                                        <p:attrNameLst>
                                          <p:attrName>style.visibility</p:attrName>
                                        </p:attrNameLst>
                                      </p:cBhvr>
                                      <p:to>
                                        <p:strVal val="visible"/>
                                      </p:to>
                                    </p:set>
                                    <p:animEffect filter="wipe(left)" transition="in">
                                      <p:cBhvr>
                                        <p:cTn id="30" dur="500"/>
                                        <p:tgtEl>
                                          <p:spTgt spid="139"/>
                                        </p:tgtEl>
                                      </p:cBhvr>
                                    </p:animEffect>
                                  </p:childTnLst>
                                </p:cTn>
                              </p:par>
                            </p:childTnLst>
                          </p:cTn>
                        </p:par>
                        <p:par>
                          <p:cTn id="31" fill="hold">
                            <p:stCondLst>
                              <p:cond delay="1000"/>
                            </p:stCondLst>
                            <p:childTnLst>
                              <p:par>
                                <p:cTn id="32" presetClass="entr" nodeType="afterEffect" presetSubtype="8" presetID="22" grpId="7" fill="hold">
                                  <p:stCondLst>
                                    <p:cond delay="0"/>
                                  </p:stCondLst>
                                  <p:iterate type="el" backwards="0">
                                    <p:tmAbs val="0"/>
                                  </p:iterate>
                                  <p:childTnLst>
                                    <p:set>
                                      <p:cBhvr>
                                        <p:cTn id="33" fill="hold"/>
                                        <p:tgtEl>
                                          <p:spTgt spid="144"/>
                                        </p:tgtEl>
                                        <p:attrNameLst>
                                          <p:attrName>style.visibility</p:attrName>
                                        </p:attrNameLst>
                                      </p:cBhvr>
                                      <p:to>
                                        <p:strVal val="visible"/>
                                      </p:to>
                                    </p:set>
                                    <p:animEffect filter="wipe(left)" transition="in">
                                      <p:cBhvr>
                                        <p:cTn id="34" dur="500"/>
                                        <p:tgtEl>
                                          <p:spTgt spid="144"/>
                                        </p:tgtEl>
                                      </p:cBhvr>
                                    </p:animEffect>
                                  </p:childTnLst>
                                </p:cTn>
                              </p:par>
                            </p:childTnLst>
                          </p:cTn>
                        </p:par>
                        <p:par>
                          <p:cTn id="35" fill="hold">
                            <p:stCondLst>
                              <p:cond delay="1500"/>
                            </p:stCondLst>
                            <p:childTnLst>
                              <p:par>
                                <p:cTn id="36" presetClass="entr" nodeType="afterEffect" presetSubtype="8" presetID="22" grpId="8" fill="hold">
                                  <p:stCondLst>
                                    <p:cond delay="0"/>
                                  </p:stCondLst>
                                  <p:iterate type="el" backwards="0">
                                    <p:tmAbs val="0"/>
                                  </p:iterate>
                                  <p:childTnLst>
                                    <p:set>
                                      <p:cBhvr>
                                        <p:cTn id="37" fill="hold"/>
                                        <p:tgtEl>
                                          <p:spTgt spid="149"/>
                                        </p:tgtEl>
                                        <p:attrNameLst>
                                          <p:attrName>style.visibility</p:attrName>
                                        </p:attrNameLst>
                                      </p:cBhvr>
                                      <p:to>
                                        <p:strVal val="visible"/>
                                      </p:to>
                                    </p:set>
                                    <p:animEffect filter="wipe(left)" transition="in">
                                      <p:cBhvr>
                                        <p:cTn id="38" dur="500"/>
                                        <p:tgtEl>
                                          <p:spTgt spid="149"/>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2" grpId="9" fill="hold">
                                  <p:stCondLst>
                                    <p:cond delay="0"/>
                                  </p:stCondLst>
                                  <p:iterate type="el" backwards="0">
                                    <p:tmAbs val="0"/>
                                  </p:iterate>
                                  <p:childTnLst>
                                    <p:set>
                                      <p:cBhvr>
                                        <p:cTn id="42" fill="hold"/>
                                        <p:tgtEl>
                                          <p:spTgt spid="136"/>
                                        </p:tgtEl>
                                        <p:attrNameLst>
                                          <p:attrName>style.visibility</p:attrName>
                                        </p:attrNameLst>
                                      </p:cBhvr>
                                      <p:to>
                                        <p:strVal val="visible"/>
                                      </p:to>
                                    </p:set>
                                    <p:animEffect filter="wipe(left)" transition="in">
                                      <p:cBhvr>
                                        <p:cTn id="43" dur="500"/>
                                        <p:tgtEl>
                                          <p:spTgt spid="136"/>
                                        </p:tgtEl>
                                      </p:cBhvr>
                                    </p:animEffect>
                                  </p:childTnLst>
                                </p:cTn>
                              </p:par>
                            </p:childTnLst>
                          </p:cTn>
                        </p:par>
                        <p:par>
                          <p:cTn id="44" fill="hold">
                            <p:stCondLst>
                              <p:cond delay="500"/>
                            </p:stCondLst>
                            <p:childTnLst>
                              <p:par>
                                <p:cTn id="45" presetClass="entr" nodeType="afterEffect" presetSubtype="8" presetID="22" grpId="10" fill="hold">
                                  <p:stCondLst>
                                    <p:cond delay="0"/>
                                  </p:stCondLst>
                                  <p:iterate type="el" backwards="0">
                                    <p:tmAbs val="0"/>
                                  </p:iterate>
                                  <p:childTnLst>
                                    <p:set>
                                      <p:cBhvr>
                                        <p:cTn id="46" fill="hold"/>
                                        <p:tgtEl>
                                          <p:spTgt spid="135"/>
                                        </p:tgtEl>
                                        <p:attrNameLst>
                                          <p:attrName>style.visibility</p:attrName>
                                        </p:attrNameLst>
                                      </p:cBhvr>
                                      <p:to>
                                        <p:strVal val="visible"/>
                                      </p:to>
                                    </p:set>
                                    <p:animEffect filter="wipe(left)" transition="in">
                                      <p:cBhvr>
                                        <p:cTn id="47" dur="500"/>
                                        <p:tgtEl>
                                          <p:spTgt spid="13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1" fill="hold">
                                  <p:stCondLst>
                                    <p:cond delay="0"/>
                                  </p:stCondLst>
                                  <p:iterate type="el" backwards="0">
                                    <p:tmAbs val="0"/>
                                  </p:iterate>
                                  <p:childTnLst>
                                    <p:set>
                                      <p:cBhvr>
                                        <p:cTn id="51" fill="hold"/>
                                        <p:tgtEl>
                                          <p:spTgt spid="122"/>
                                        </p:tgtEl>
                                        <p:attrNameLst>
                                          <p:attrName>style.visibility</p:attrName>
                                        </p:attrNameLst>
                                      </p:cBhvr>
                                      <p:to>
                                        <p:strVal val="visible"/>
                                      </p:to>
                                    </p:set>
                                    <p:animEffect filter="wipe(left)" transition="in">
                                      <p:cBhvr>
                                        <p:cTn id="52" dur="500"/>
                                        <p:tgtEl>
                                          <p:spTgt spid="122"/>
                                        </p:tgtEl>
                                      </p:cBhvr>
                                    </p:animEffect>
                                  </p:childTnLst>
                                </p:cTn>
                              </p:par>
                            </p:childTnLst>
                          </p:cTn>
                        </p:par>
                        <p:par>
                          <p:cTn id="53" fill="hold">
                            <p:stCondLst>
                              <p:cond delay="500"/>
                            </p:stCondLst>
                            <p:childTnLst>
                              <p:par>
                                <p:cTn id="54" presetClass="entr" nodeType="afterEffect" presetSubtype="8" presetID="22" grpId="12" fill="hold">
                                  <p:stCondLst>
                                    <p:cond delay="0"/>
                                  </p:stCondLst>
                                  <p:iterate type="el" backwards="0">
                                    <p:tmAbs val="0"/>
                                  </p:iterate>
                                  <p:childTnLst>
                                    <p:set>
                                      <p:cBhvr>
                                        <p:cTn id="55" fill="hold"/>
                                        <p:tgtEl>
                                          <p:spTgt spid="121"/>
                                        </p:tgtEl>
                                        <p:attrNameLst>
                                          <p:attrName>style.visibility</p:attrName>
                                        </p:attrNameLst>
                                      </p:cBhvr>
                                      <p:to>
                                        <p:strVal val="visible"/>
                                      </p:to>
                                    </p:set>
                                    <p:animEffect filter="wipe(left)" transition="in">
                                      <p:cBhvr>
                                        <p:cTn id="56"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2"/>
      <p:bldP build="whole" bldLvl="1" animBg="1" rev="0" advAuto="0" spid="136" grpId="9"/>
      <p:bldP build="whole" bldLvl="1" animBg="1" rev="0" advAuto="0" spid="149" grpId="8"/>
      <p:bldP build="whole" bldLvl="1" animBg="1" rev="0" advAuto="0" spid="144" grpId="7"/>
      <p:bldP build="whole" bldLvl="1" animBg="1" rev="0" advAuto="0" spid="122" grpId="11"/>
      <p:bldP build="whole" bldLvl="1" animBg="1" rev="0" advAuto="0" spid="121" grpId="12"/>
      <p:bldP build="whole" bldLvl="1" animBg="1" rev="0" advAuto="0" spid="128" grpId="4"/>
      <p:bldP build="whole" bldLvl="1" animBg="1" rev="0" advAuto="0" spid="137" grpId="5"/>
      <p:bldP build="whole" bldLvl="1" animBg="1" rev="0" advAuto="0" spid="139" grpId="6"/>
      <p:bldP build="whole" bldLvl="1" animBg="1" rev="0" advAuto="0" spid="132" grpId="3"/>
      <p:bldP build="whole" bldLvl="1" animBg="1" rev="0" advAuto="0" spid="135" grpId="10"/>
      <p:bldP build="whole" bldLvl="1" animBg="1" rev="0" advAuto="0" spid="13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p:cNvSpPr/>
          <p:nvPr/>
        </p:nvSpPr>
        <p:spPr>
          <a:xfrm>
            <a:off x="320675" y="1223962"/>
            <a:ext cx="8482013" cy="468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39" y="0"/>
                </a:moveTo>
                <a:lnTo>
                  <a:pt x="3836" y="0"/>
                </a:lnTo>
                <a:lnTo>
                  <a:pt x="0" y="12042"/>
                </a:lnTo>
                <a:lnTo>
                  <a:pt x="0" y="21600"/>
                </a:lnTo>
                <a:lnTo>
                  <a:pt x="21600" y="21600"/>
                </a:lnTo>
                <a:lnTo>
                  <a:pt x="21600" y="0"/>
                </a:lnTo>
                <a:lnTo>
                  <a:pt x="9339" y="0"/>
                </a:lnTo>
                <a:close/>
              </a:path>
            </a:pathLst>
          </a:custGeom>
          <a:solidFill>
            <a:srgbClr val="FFFFFF">
              <a:alpha val="50000"/>
            </a:srgbClr>
          </a:solidFill>
          <a:ln w="28575">
            <a:solidFill>
              <a:srgbClr val="C80000"/>
            </a:solidFill>
          </a:ln>
        </p:spPr>
        <p:txBody>
          <a:bodyPr lIns="45719" rIns="45719"/>
          <a:lstStyle/>
          <a:p>
            <a:pPr/>
          </a:p>
        </p:txBody>
      </p:sp>
      <p:sp>
        <p:nvSpPr>
          <p:cNvPr id="157" name="Adipose Physiology"/>
          <p:cNvSpPr txBox="1"/>
          <p:nvPr>
            <p:ph type="title"/>
          </p:nvPr>
        </p:nvSpPr>
        <p:spPr>
          <a:prstGeom prst="rect">
            <a:avLst/>
          </a:prstGeom>
        </p:spPr>
        <p:txBody>
          <a:bodyPr/>
          <a:lstStyle>
            <a:lvl1pPr>
              <a:defRPr>
                <a:solidFill>
                  <a:srgbClr val="000000"/>
                </a:solidFill>
              </a:defRPr>
            </a:lvl1pPr>
          </a:lstStyle>
          <a:p>
            <a:pPr/>
            <a:r>
              <a:t>Adipose Physiology</a:t>
            </a:r>
          </a:p>
        </p:txBody>
      </p:sp>
      <p:sp>
        <p:nvSpPr>
          <p:cNvPr id="158" name="Insulin"/>
          <p:cNvSpPr txBox="1"/>
          <p:nvPr/>
        </p:nvSpPr>
        <p:spPr>
          <a:xfrm>
            <a:off x="3735070" y="1214437"/>
            <a:ext cx="1421448"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b="1" sz="2400"/>
            </a:lvl1pPr>
          </a:lstStyle>
          <a:p>
            <a:pPr/>
            <a:r>
              <a:t>Insulin</a:t>
            </a:r>
          </a:p>
        </p:txBody>
      </p:sp>
      <p:sp>
        <p:nvSpPr>
          <p:cNvPr id="159" name="Line"/>
          <p:cNvSpPr/>
          <p:nvPr/>
        </p:nvSpPr>
        <p:spPr>
          <a:xfrm>
            <a:off x="4410074" y="1709737"/>
            <a:ext cx="1" cy="1223963"/>
          </a:xfrm>
          <a:prstGeom prst="line">
            <a:avLst/>
          </a:prstGeom>
          <a:ln w="57150">
            <a:solidFill>
              <a:srgbClr val="000000"/>
            </a:solidFill>
            <a:tailEnd type="triangle"/>
          </a:ln>
        </p:spPr>
        <p:txBody>
          <a:bodyPr lIns="45719" rIns="45719"/>
          <a:lstStyle/>
          <a:p>
            <a:pPr/>
          </a:p>
        </p:txBody>
      </p:sp>
      <p:grpSp>
        <p:nvGrpSpPr>
          <p:cNvPr id="164" name="Group"/>
          <p:cNvGrpSpPr/>
          <p:nvPr/>
        </p:nvGrpSpPr>
        <p:grpSpPr>
          <a:xfrm>
            <a:off x="1825625" y="4554537"/>
            <a:ext cx="2195513" cy="539751"/>
            <a:chOff x="0" y="0"/>
            <a:chExt cx="2195512" cy="539750"/>
          </a:xfrm>
        </p:grpSpPr>
        <p:grpSp>
          <p:nvGrpSpPr>
            <p:cNvPr id="162" name="Group"/>
            <p:cNvGrpSpPr/>
            <p:nvPr/>
          </p:nvGrpSpPr>
          <p:grpSpPr>
            <a:xfrm>
              <a:off x="157162" y="0"/>
              <a:ext cx="2038351" cy="539750"/>
              <a:chOff x="0" y="0"/>
              <a:chExt cx="2038350" cy="539750"/>
            </a:xfrm>
          </p:grpSpPr>
          <p:sp>
            <p:nvSpPr>
              <p:cNvPr id="160" name="Rectangle"/>
              <p:cNvSpPr/>
              <p:nvPr/>
            </p:nvSpPr>
            <p:spPr>
              <a:xfrm>
                <a:off x="0" y="0"/>
                <a:ext cx="2038350" cy="53975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800"/>
                </a:pPr>
              </a:p>
            </p:txBody>
          </p:sp>
          <p:sp>
            <p:nvSpPr>
              <p:cNvPr id="161" name="Adipocyte"/>
              <p:cNvSpPr txBox="1"/>
              <p:nvPr/>
            </p:nvSpPr>
            <p:spPr>
              <a:xfrm>
                <a:off x="107622" y="26771"/>
                <a:ext cx="1823106"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800"/>
                </a:lvl1pPr>
              </a:lstStyle>
              <a:p>
                <a:pPr/>
                <a:r>
                  <a:t>Adipocyte</a:t>
                </a:r>
              </a:p>
            </p:txBody>
          </p:sp>
        </p:grpSp>
        <p:sp>
          <p:nvSpPr>
            <p:cNvPr id="163" name="Rectangle"/>
            <p:cNvSpPr/>
            <p:nvPr/>
          </p:nvSpPr>
          <p:spPr>
            <a:xfrm>
              <a:off x="0" y="0"/>
              <a:ext cx="157163" cy="539750"/>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165" name="Triglycerides"/>
          <p:cNvSpPr txBox="1"/>
          <p:nvPr/>
        </p:nvSpPr>
        <p:spPr>
          <a:xfrm>
            <a:off x="1720532" y="2767012"/>
            <a:ext cx="2219807" cy="4739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700"/>
            </a:lvl1pPr>
          </a:lstStyle>
          <a:p>
            <a:pPr/>
            <a:r>
              <a:t>Triglycerides</a:t>
            </a:r>
          </a:p>
        </p:txBody>
      </p:sp>
      <p:grpSp>
        <p:nvGrpSpPr>
          <p:cNvPr id="170" name="Group"/>
          <p:cNvGrpSpPr/>
          <p:nvPr/>
        </p:nvGrpSpPr>
        <p:grpSpPr>
          <a:xfrm>
            <a:off x="5607050" y="2033587"/>
            <a:ext cx="1844676" cy="720726"/>
            <a:chOff x="0" y="0"/>
            <a:chExt cx="1844674" cy="720725"/>
          </a:xfrm>
        </p:grpSpPr>
        <p:grpSp>
          <p:nvGrpSpPr>
            <p:cNvPr id="168" name="Group"/>
            <p:cNvGrpSpPr/>
            <p:nvPr/>
          </p:nvGrpSpPr>
          <p:grpSpPr>
            <a:xfrm>
              <a:off x="96299" y="0"/>
              <a:ext cx="1748376" cy="720725"/>
              <a:chOff x="0" y="0"/>
              <a:chExt cx="1748375" cy="720725"/>
            </a:xfrm>
          </p:grpSpPr>
          <p:sp>
            <p:nvSpPr>
              <p:cNvPr id="166"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167" name="FFA"/>
              <p:cNvSpPr txBox="1"/>
              <p:nvPr/>
            </p:nvSpPr>
            <p:spPr>
              <a:xfrm>
                <a:off x="534284" y="141828"/>
                <a:ext cx="679808"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400"/>
                </a:lvl1pPr>
              </a:lstStyle>
              <a:p>
                <a:pPr/>
                <a:r>
                  <a:t>FFA</a:t>
                </a:r>
              </a:p>
            </p:txBody>
          </p:sp>
        </p:grpSp>
        <p:sp>
          <p:nvSpPr>
            <p:cNvPr id="169"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grpSp>
        <p:nvGrpSpPr>
          <p:cNvPr id="175" name="Group"/>
          <p:cNvGrpSpPr/>
          <p:nvPr/>
        </p:nvGrpSpPr>
        <p:grpSpPr>
          <a:xfrm>
            <a:off x="5607050" y="3384550"/>
            <a:ext cx="1844676" cy="720725"/>
            <a:chOff x="0" y="0"/>
            <a:chExt cx="1844674" cy="720725"/>
          </a:xfrm>
        </p:grpSpPr>
        <p:grpSp>
          <p:nvGrpSpPr>
            <p:cNvPr id="173" name="Group"/>
            <p:cNvGrpSpPr/>
            <p:nvPr/>
          </p:nvGrpSpPr>
          <p:grpSpPr>
            <a:xfrm>
              <a:off x="96299" y="0"/>
              <a:ext cx="1748376" cy="720725"/>
              <a:chOff x="0" y="0"/>
              <a:chExt cx="1748375" cy="720725"/>
            </a:xfrm>
          </p:grpSpPr>
          <p:sp>
            <p:nvSpPr>
              <p:cNvPr id="171" name="Rectangle"/>
              <p:cNvSpPr/>
              <p:nvPr/>
            </p:nvSpPr>
            <p:spPr>
              <a:xfrm>
                <a:off x="0" y="0"/>
                <a:ext cx="1748376" cy="7207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b="1" sz="2400"/>
                </a:pPr>
              </a:p>
            </p:txBody>
          </p:sp>
          <p:sp>
            <p:nvSpPr>
              <p:cNvPr id="172" name="Glycerol"/>
              <p:cNvSpPr txBox="1"/>
              <p:nvPr/>
            </p:nvSpPr>
            <p:spPr>
              <a:xfrm>
                <a:off x="212219" y="141828"/>
                <a:ext cx="1323937"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2400"/>
                </a:lvl1pPr>
              </a:lstStyle>
              <a:p>
                <a:pPr/>
                <a:r>
                  <a:t>Glycerol</a:t>
                </a:r>
              </a:p>
            </p:txBody>
          </p:sp>
        </p:grpSp>
        <p:sp>
          <p:nvSpPr>
            <p:cNvPr id="174" name="Rectangle"/>
            <p:cNvSpPr/>
            <p:nvPr/>
          </p:nvSpPr>
          <p:spPr>
            <a:xfrm>
              <a:off x="0" y="0"/>
              <a:ext cx="192600" cy="720725"/>
            </a:xfrm>
            <a:prstGeom prst="rect">
              <a:avLst/>
            </a:prstGeom>
            <a:solidFill>
              <a:srgbClr val="B00000"/>
            </a:solidFill>
            <a:ln w="12700" cap="flat">
              <a:noFill/>
              <a:miter lim="400000"/>
            </a:ln>
            <a:effectLst/>
          </p:spPr>
          <p:txBody>
            <a:bodyPr wrap="square" lIns="45719" tIns="45719" rIns="45719" bIns="45719" numCol="1" anchor="ctr">
              <a:noAutofit/>
            </a:bodyPr>
            <a:lstStyle/>
            <a:p>
              <a:pPr/>
            </a:p>
          </p:txBody>
        </p:sp>
      </p:grpSp>
      <p:sp>
        <p:nvSpPr>
          <p:cNvPr id="176" name="Shape"/>
          <p:cNvSpPr/>
          <p:nvPr/>
        </p:nvSpPr>
        <p:spPr>
          <a:xfrm>
            <a:off x="1511300" y="1752600"/>
            <a:ext cx="2655888" cy="265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w="12700">
            <a:miter lim="400000"/>
          </a:ln>
        </p:spPr>
        <p:txBody>
          <a:bodyPr lIns="45719" rIns="45719" anchor="ctr"/>
          <a:lstStyle/>
          <a:p>
            <a:pPr/>
          </a:p>
        </p:txBody>
      </p:sp>
      <p:grpSp>
        <p:nvGrpSpPr>
          <p:cNvPr id="180" name="Group"/>
          <p:cNvGrpSpPr/>
          <p:nvPr/>
        </p:nvGrpSpPr>
        <p:grpSpPr>
          <a:xfrm>
            <a:off x="4121149" y="2323671"/>
            <a:ext cx="1464768" cy="1568679"/>
            <a:chOff x="0" y="0"/>
            <a:chExt cx="1464766" cy="1568678"/>
          </a:xfrm>
        </p:grpSpPr>
        <p:sp>
          <p:nvSpPr>
            <p:cNvPr id="177" name="Rectangle"/>
            <p:cNvSpPr/>
            <p:nvPr/>
          </p:nvSpPr>
          <p:spPr>
            <a:xfrm>
              <a:off x="0" y="664003"/>
              <a:ext cx="717550" cy="180976"/>
            </a:xfrm>
            <a:prstGeom prst="rect">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178" name="Arrow"/>
            <p:cNvSpPr/>
            <p:nvPr/>
          </p:nvSpPr>
          <p:spPr>
            <a:xfrm rot="19200000">
              <a:off x="449262" y="295703"/>
              <a:ext cx="1035051" cy="315914"/>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sp>
          <p:nvSpPr>
            <p:cNvPr id="179" name="Arrow"/>
            <p:cNvSpPr/>
            <p:nvPr/>
          </p:nvSpPr>
          <p:spPr>
            <a:xfrm rot="2700000">
              <a:off x="450056" y="933085"/>
              <a:ext cx="1035051" cy="315913"/>
            </a:xfrm>
            <a:prstGeom prst="rightArrow">
              <a:avLst>
                <a:gd name="adj1" fmla="val 50000"/>
                <a:gd name="adj2" fmla="val 81910"/>
              </a:avLst>
            </a:prstGeom>
            <a:solidFill>
              <a:srgbClr val="F0EA00"/>
            </a:solidFill>
            <a:ln w="12700" cap="flat">
              <a:noFill/>
              <a:miter lim="400000"/>
            </a:ln>
            <a:effectLst/>
          </p:spPr>
          <p:txBody>
            <a:bodyPr wrap="square" lIns="45719" tIns="45719" rIns="45719" bIns="45719" numCol="1" anchor="ctr">
              <a:noAutofit/>
            </a:bodyPr>
            <a:lstStyle/>
            <a:p>
              <a:pPr/>
            </a:p>
          </p:txBody>
        </p:sp>
      </p:grpSp>
      <p:sp>
        <p:nvSpPr>
          <p:cNvPr id="181" name="FFA: free fatty acids"/>
          <p:cNvSpPr txBox="1"/>
          <p:nvPr/>
        </p:nvSpPr>
        <p:spPr>
          <a:xfrm>
            <a:off x="387032" y="5589587"/>
            <a:ext cx="190714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lvl1pPr>
          </a:lstStyle>
          <a:p>
            <a:pPr/>
            <a:r>
              <a:t>FFA: free fatty acids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58"/>
                                        </p:tgtEl>
                                        <p:attrNameLst>
                                          <p:attrName>style.visibility</p:attrName>
                                        </p:attrNameLst>
                                      </p:cBhvr>
                                      <p:to>
                                        <p:strVal val="visible"/>
                                      </p:to>
                                    </p:set>
                                    <p:anim calcmode="lin" valueType="num">
                                      <p:cBhvr>
                                        <p:cTn id="7" dur="1000" fill="hold"/>
                                        <p:tgtEl>
                                          <p:spTgt spid="158"/>
                                        </p:tgtEl>
                                        <p:attrNameLst>
                                          <p:attrName>ppt_x</p:attrName>
                                        </p:attrNameLst>
                                      </p:cBhvr>
                                      <p:tavLst>
                                        <p:tav tm="0">
                                          <p:val>
                                            <p:strVal val="#ppt_x"/>
                                          </p:val>
                                        </p:tav>
                                        <p:tav tm="100000">
                                          <p:val>
                                            <p:strVal val="#ppt_x"/>
                                          </p:val>
                                        </p:tav>
                                      </p:tavLst>
                                    </p:anim>
                                    <p:anim calcmode="lin" valueType="num">
                                      <p:cBhvr>
                                        <p:cTn id="8" dur="1000" fill="hold"/>
                                        <p:tgtEl>
                                          <p:spTgt spid="15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1" presetID="2" grpId="2" fill="hold">
                                  <p:stCondLst>
                                    <p:cond delay="0"/>
                                  </p:stCondLst>
                                  <p:iterate type="el" backwards="0">
                                    <p:tmAbs val="0"/>
                                  </p:iterate>
                                  <p:childTnLst>
                                    <p:set>
                                      <p:cBhvr>
                                        <p:cTn id="11" fill="hold"/>
                                        <p:tgtEl>
                                          <p:spTgt spid="159"/>
                                        </p:tgtEl>
                                        <p:attrNameLst>
                                          <p:attrName>style.visibility</p:attrName>
                                        </p:attrNameLst>
                                      </p:cBhvr>
                                      <p:to>
                                        <p:strVal val="visible"/>
                                      </p:to>
                                    </p:set>
                                    <p:anim calcmode="lin" valueType="num">
                                      <p:cBhvr>
                                        <p:cTn id="12" dur="1000" fill="hold"/>
                                        <p:tgtEl>
                                          <p:spTgt spid="159"/>
                                        </p:tgtEl>
                                        <p:attrNameLst>
                                          <p:attrName>ppt_x</p:attrName>
                                        </p:attrNameLst>
                                      </p:cBhvr>
                                      <p:tavLst>
                                        <p:tav tm="0">
                                          <p:val>
                                            <p:strVal val="#ppt_x"/>
                                          </p:val>
                                        </p:tav>
                                        <p:tav tm="100000">
                                          <p:val>
                                            <p:strVal val="#ppt_x"/>
                                          </p:val>
                                        </p:tav>
                                      </p:tavLst>
                                    </p:anim>
                                    <p:anim calcmode="lin" valueType="num">
                                      <p:cBhvr>
                                        <p:cTn id="13" dur="1000" fill="hold"/>
                                        <p:tgtEl>
                                          <p:spTgt spid="1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2"/>
      <p:bldP build="whole" bldLvl="1" animBg="1" rev="0" advAuto="0" spid="158" grpId="1"/>
    </p:bldLst>
  </p:timing>
</p:sld>
</file>

<file path=ppt/theme/theme1.xml><?xml version="1.0" encoding="utf-8"?>
<a:theme xmlns:a="http://schemas.openxmlformats.org/drawingml/2006/main" xmlns:r="http://schemas.openxmlformats.org/officeDocument/2006/relationships" name="Conception personnalisée">
  <a:themeElements>
    <a:clrScheme name="Conception personnalisé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Conception personnalisée">
      <a:majorFont>
        <a:latin typeface="Helvetica"/>
        <a:ea typeface="Helvetica"/>
        <a:cs typeface="Helvetica"/>
      </a:majorFont>
      <a:minorFont>
        <a:latin typeface="Arial"/>
        <a:ea typeface="Arial"/>
        <a:cs typeface="Arial"/>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nception personnalisée">
  <a:themeElements>
    <a:clrScheme name="Conception personnalisé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Conception personnalisée">
      <a:majorFont>
        <a:latin typeface="Helvetica"/>
        <a:ea typeface="Helvetica"/>
        <a:cs typeface="Helvetica"/>
      </a:majorFont>
      <a:minorFont>
        <a:latin typeface="Arial"/>
        <a:ea typeface="Arial"/>
        <a:cs typeface="Arial"/>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